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7" r:id="rId3"/>
    <p:sldId id="269" r:id="rId4"/>
    <p:sldId id="270" r:id="rId5"/>
    <p:sldId id="257" r:id="rId6"/>
    <p:sldId id="271" r:id="rId7"/>
    <p:sldId id="265" r:id="rId8"/>
    <p:sldId id="258" r:id="rId9"/>
    <p:sldId id="259" r:id="rId10"/>
    <p:sldId id="262" r:id="rId11"/>
    <p:sldId id="266" r:id="rId12"/>
    <p:sldId id="263" r:id="rId13"/>
    <p:sldId id="261" r:id="rId14"/>
    <p:sldId id="264" r:id="rId15"/>
    <p:sldId id="268"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777B8-337D-4571-AD0D-5FFE5722ED27}" v="4" dt="2025-01-09T20:56:44.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A15020CB-664F-48CB-8E5C-F73B3AD8F21C}"/>
    <pc:docChg chg="custSel modSld replTag">
      <pc:chgData name="Danny Young" userId="cb0f4ce2-eb4f-479e-8e8f-3beb257e632f" providerId="ADAL" clId="{A15020CB-664F-48CB-8E5C-F73B3AD8F21C}" dt="2024-02-27T01:16:52.298" v="15"/>
      <pc:docMkLst>
        <pc:docMk/>
      </pc:docMkLst>
      <pc:sldChg chg="replTag">
        <pc:chgData name="Danny Young" userId="cb0f4ce2-eb4f-479e-8e8f-3beb257e632f" providerId="ADAL" clId="{A15020CB-664F-48CB-8E5C-F73B3AD8F21C}" dt="2024-02-27T01:16:32.849" v="0"/>
        <pc:sldMkLst>
          <pc:docMk/>
          <pc:sldMk cId="0" sldId="256"/>
        </pc:sldMkLst>
      </pc:sldChg>
      <pc:sldChg chg="replTag">
        <pc:chgData name="Danny Young" userId="cb0f4ce2-eb4f-479e-8e8f-3beb257e632f" providerId="ADAL" clId="{A15020CB-664F-48CB-8E5C-F73B3AD8F21C}" dt="2024-02-27T01:16:32.849" v="4"/>
        <pc:sldMkLst>
          <pc:docMk/>
          <pc:sldMk cId="0" sldId="257"/>
        </pc:sldMkLst>
      </pc:sldChg>
      <pc:sldChg chg="replTag">
        <pc:chgData name="Danny Young" userId="cb0f4ce2-eb4f-479e-8e8f-3beb257e632f" providerId="ADAL" clId="{A15020CB-664F-48CB-8E5C-F73B3AD8F21C}" dt="2024-02-27T01:16:32.849" v="7"/>
        <pc:sldMkLst>
          <pc:docMk/>
          <pc:sldMk cId="0" sldId="258"/>
        </pc:sldMkLst>
      </pc:sldChg>
      <pc:sldChg chg="replTag">
        <pc:chgData name="Danny Young" userId="cb0f4ce2-eb4f-479e-8e8f-3beb257e632f" providerId="ADAL" clId="{A15020CB-664F-48CB-8E5C-F73B3AD8F21C}" dt="2024-02-27T01:16:32.849" v="8"/>
        <pc:sldMkLst>
          <pc:docMk/>
          <pc:sldMk cId="0" sldId="259"/>
        </pc:sldMkLst>
      </pc:sldChg>
      <pc:sldChg chg="replTag">
        <pc:chgData name="Danny Young" userId="cb0f4ce2-eb4f-479e-8e8f-3beb257e632f" providerId="ADAL" clId="{A15020CB-664F-48CB-8E5C-F73B3AD8F21C}" dt="2024-02-27T01:16:32.849" v="12"/>
        <pc:sldMkLst>
          <pc:docMk/>
          <pc:sldMk cId="0" sldId="261"/>
        </pc:sldMkLst>
      </pc:sldChg>
      <pc:sldChg chg="replTag">
        <pc:chgData name="Danny Young" userId="cb0f4ce2-eb4f-479e-8e8f-3beb257e632f" providerId="ADAL" clId="{A15020CB-664F-48CB-8E5C-F73B3AD8F21C}" dt="2024-02-27T01:16:32.849" v="9"/>
        <pc:sldMkLst>
          <pc:docMk/>
          <pc:sldMk cId="0" sldId="262"/>
        </pc:sldMkLst>
      </pc:sldChg>
      <pc:sldChg chg="replTag">
        <pc:chgData name="Danny Young" userId="cb0f4ce2-eb4f-479e-8e8f-3beb257e632f" providerId="ADAL" clId="{A15020CB-664F-48CB-8E5C-F73B3AD8F21C}" dt="2024-02-27T01:16:32.849" v="11"/>
        <pc:sldMkLst>
          <pc:docMk/>
          <pc:sldMk cId="0" sldId="263"/>
        </pc:sldMkLst>
      </pc:sldChg>
      <pc:sldChg chg="replTag">
        <pc:chgData name="Danny Young" userId="cb0f4ce2-eb4f-479e-8e8f-3beb257e632f" providerId="ADAL" clId="{A15020CB-664F-48CB-8E5C-F73B3AD8F21C}" dt="2024-02-27T01:16:32.849" v="13"/>
        <pc:sldMkLst>
          <pc:docMk/>
          <pc:sldMk cId="0" sldId="264"/>
        </pc:sldMkLst>
      </pc:sldChg>
      <pc:sldChg chg="replTag">
        <pc:chgData name="Danny Young" userId="cb0f4ce2-eb4f-479e-8e8f-3beb257e632f" providerId="ADAL" clId="{A15020CB-664F-48CB-8E5C-F73B3AD8F21C}" dt="2024-02-27T01:16:32.849" v="6"/>
        <pc:sldMkLst>
          <pc:docMk/>
          <pc:sldMk cId="0" sldId="265"/>
        </pc:sldMkLst>
      </pc:sldChg>
      <pc:sldChg chg="replTag">
        <pc:chgData name="Danny Young" userId="cb0f4ce2-eb4f-479e-8e8f-3beb257e632f" providerId="ADAL" clId="{A15020CB-664F-48CB-8E5C-F73B3AD8F21C}" dt="2024-02-27T01:16:32.849" v="10"/>
        <pc:sldMkLst>
          <pc:docMk/>
          <pc:sldMk cId="0" sldId="266"/>
        </pc:sldMkLst>
      </pc:sldChg>
      <pc:sldChg chg="replTag">
        <pc:chgData name="Danny Young" userId="cb0f4ce2-eb4f-479e-8e8f-3beb257e632f" providerId="ADAL" clId="{A15020CB-664F-48CB-8E5C-F73B3AD8F21C}" dt="2024-02-27T01:16:32.849" v="1"/>
        <pc:sldMkLst>
          <pc:docMk/>
          <pc:sldMk cId="1211673907" sldId="267"/>
        </pc:sldMkLst>
      </pc:sldChg>
      <pc:sldChg chg="replTag">
        <pc:chgData name="Danny Young" userId="cb0f4ce2-eb4f-479e-8e8f-3beb257e632f" providerId="ADAL" clId="{A15020CB-664F-48CB-8E5C-F73B3AD8F21C}" dt="2024-02-27T01:16:32.864" v="14"/>
        <pc:sldMkLst>
          <pc:docMk/>
          <pc:sldMk cId="3780496162" sldId="268"/>
        </pc:sldMkLst>
      </pc:sldChg>
      <pc:sldChg chg="replTag">
        <pc:chgData name="Danny Young" userId="cb0f4ce2-eb4f-479e-8e8f-3beb257e632f" providerId="ADAL" clId="{A15020CB-664F-48CB-8E5C-F73B3AD8F21C}" dt="2024-02-27T01:16:32.849" v="2"/>
        <pc:sldMkLst>
          <pc:docMk/>
          <pc:sldMk cId="4129841369" sldId="269"/>
        </pc:sldMkLst>
      </pc:sldChg>
      <pc:sldChg chg="replTag">
        <pc:chgData name="Danny Young" userId="cb0f4ce2-eb4f-479e-8e8f-3beb257e632f" providerId="ADAL" clId="{A15020CB-664F-48CB-8E5C-F73B3AD8F21C}" dt="2024-02-27T01:16:32.849" v="3"/>
        <pc:sldMkLst>
          <pc:docMk/>
          <pc:sldMk cId="2957358488" sldId="270"/>
        </pc:sldMkLst>
      </pc:sldChg>
      <pc:sldChg chg="replTag">
        <pc:chgData name="Danny Young" userId="cb0f4ce2-eb4f-479e-8e8f-3beb257e632f" providerId="ADAL" clId="{A15020CB-664F-48CB-8E5C-F73B3AD8F21C}" dt="2024-02-27T01:16:32.849" v="5"/>
        <pc:sldMkLst>
          <pc:docMk/>
          <pc:sldMk cId="1541838134" sldId="271"/>
        </pc:sldMkLst>
      </pc:sldChg>
    </pc:docChg>
  </pc:docChgLst>
  <pc:docChgLst>
    <pc:chgData name="Danny Young" userId="cb0f4ce2-eb4f-479e-8e8f-3beb257e632f" providerId="ADAL" clId="{C68777B8-337D-4571-AD0D-5FFE5722ED27}"/>
    <pc:docChg chg="modSld">
      <pc:chgData name="Danny Young" userId="cb0f4ce2-eb4f-479e-8e8f-3beb257e632f" providerId="ADAL" clId="{C68777B8-337D-4571-AD0D-5FFE5722ED27}" dt="2025-01-09T20:56:44.984" v="9" actId="1038"/>
      <pc:docMkLst>
        <pc:docMk/>
      </pc:docMkLst>
      <pc:sldChg chg="modSp mod">
        <pc:chgData name="Danny Young" userId="cb0f4ce2-eb4f-479e-8e8f-3beb257e632f" providerId="ADAL" clId="{C68777B8-337D-4571-AD0D-5FFE5722ED27}" dt="2025-01-09T20:56:44.984" v="9" actId="1038"/>
        <pc:sldMkLst>
          <pc:docMk/>
          <pc:sldMk cId="0" sldId="258"/>
        </pc:sldMkLst>
        <pc:graphicFrameChg chg="mod">
          <ac:chgData name="Danny Young" userId="cb0f4ce2-eb4f-479e-8e8f-3beb257e632f" providerId="ADAL" clId="{C68777B8-337D-4571-AD0D-5FFE5722ED27}" dt="2025-01-09T20:56:18.507" v="4" actId="1036"/>
          <ac:graphicFrameMkLst>
            <pc:docMk/>
            <pc:sldMk cId="0" sldId="258"/>
            <ac:graphicFrameMk id="4" creationId="{AD418502-61F7-179F-94AE-6548814EAA44}"/>
          </ac:graphicFrameMkLst>
        </pc:graphicFrameChg>
        <pc:graphicFrameChg chg="mod">
          <ac:chgData name="Danny Young" userId="cb0f4ce2-eb4f-479e-8e8f-3beb257e632f" providerId="ADAL" clId="{C68777B8-337D-4571-AD0D-5FFE5722ED27}" dt="2025-01-09T20:56:44.984" v="9" actId="1038"/>
          <ac:graphicFrameMkLst>
            <pc:docMk/>
            <pc:sldMk cId="0" sldId="258"/>
            <ac:graphicFrameMk id="6" creationId="{F0377124-AA74-01FD-581C-25AD730AC52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C8DCE-1072-DF06-9FF6-9C550C5E64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D8362213-669A-2E73-963F-BFB093E762F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0933602-9B0C-4602-B74F-64977D572DB6}" type="datetimeFigureOut">
              <a:rPr lang="en-CA"/>
              <a:pPr>
                <a:defRPr/>
              </a:pPr>
              <a:t>2025-01-09</a:t>
            </a:fld>
            <a:endParaRPr lang="en-CA"/>
          </a:p>
        </p:txBody>
      </p:sp>
      <p:sp>
        <p:nvSpPr>
          <p:cNvPr id="4" name="Slide Image Placeholder 3">
            <a:extLst>
              <a:ext uri="{FF2B5EF4-FFF2-40B4-BE49-F238E27FC236}">
                <a16:creationId xmlns:a16="http://schemas.microsoft.com/office/drawing/2014/main" id="{E036B50E-2CC6-58D5-22B1-0966706DBD2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672C315-CE41-0DD0-8216-40FE11BA4E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210276D5-145C-E951-DC9D-25522733853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21F761EC-3D58-A0C6-3BFC-DFC4B7D189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EBC1A9-5049-46CB-8A0C-0BEEF2AC803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1598E6E-93C7-F5E8-F9AA-50950BB64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3F1402E-6978-A4D5-8634-F5CC4FD8D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ABD4356B-EE2D-CDE4-7A21-429B362448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9C2578-6233-444E-8005-9CAF8436EF6A}"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29B081F-F3D1-9850-CDCB-469233808E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A38C6E1-331D-3921-6E5A-DE099E14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F1B71A80-9BFF-3F66-1CC4-3DED8CFC5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EDE1E7-29A3-4621-B24F-3517A6EA0C31}" type="slidenum">
              <a:rPr lang="en-CA" altLang="en-US">
                <a:latin typeface="Arial" panose="020B0604020202020204" pitchFamily="34" charset="0"/>
              </a:rPr>
              <a:pPr>
                <a:spcBef>
                  <a:spcPct val="0"/>
                </a:spcBef>
              </a:pPr>
              <a:t>10</a:t>
            </a:fld>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11</a:t>
            </a:fld>
            <a:endParaRPr lang="en-CA" altLang="en-US"/>
          </a:p>
        </p:txBody>
      </p:sp>
    </p:spTree>
    <p:extLst>
      <p:ext uri="{BB962C8B-B14F-4D97-AF65-F5344CB8AC3E}">
        <p14:creationId xmlns:p14="http://schemas.microsoft.com/office/powerpoint/2010/main" val="425613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B780F56-75E4-2F9F-4178-48732F8E9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FFAE224-0EAC-C57E-774C-FA24B1C73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364B8452-BDA4-B205-0A7F-11644694C7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3982F8-A8E1-4237-8008-0A97CC79CCB5}" type="slidenum">
              <a:rPr lang="en-CA" altLang="en-US">
                <a:latin typeface="Arial" panose="020B0604020202020204" pitchFamily="34" charset="0"/>
              </a:rPr>
              <a:pPr>
                <a:spcBef>
                  <a:spcPct val="0"/>
                </a:spcBef>
              </a:pPr>
              <a:t>12</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3984F17-355E-83B9-6E8D-91594BCEC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D54F566-CDA7-F01B-2594-B587A594A4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7E9AEEBB-B1EA-8A37-0D9C-60F8B5E95C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B0E8F-48C1-4337-A5CB-2ECF64FBB6DF}" type="slidenum">
              <a:rPr lang="en-CA" altLang="en-US">
                <a:latin typeface="Arial" panose="020B0604020202020204" pitchFamily="34" charset="0"/>
              </a:rPr>
              <a:pPr>
                <a:spcBef>
                  <a:spcPct val="0"/>
                </a:spcBef>
              </a:pPr>
              <a:t>13</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B98A6D3-1AC2-037A-C285-D456AF892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3C54083-C20D-05E3-13EE-7383B0D76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F71F1067-371B-29E4-E38A-E1CC83B0D0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9560B6-DFEC-4AA7-8495-03A7583B2579}" type="slidenum">
              <a:rPr lang="en-CA" altLang="en-US">
                <a:latin typeface="Arial" panose="020B0604020202020204" pitchFamily="34" charset="0"/>
              </a:rPr>
              <a:pPr>
                <a:spcBef>
                  <a:spcPct val="0"/>
                </a:spcBef>
              </a:pPr>
              <a:t>14</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15</a:t>
            </a:fld>
            <a:endParaRPr lang="en-CA" altLang="en-US"/>
          </a:p>
        </p:txBody>
      </p:sp>
    </p:spTree>
    <p:extLst>
      <p:ext uri="{BB962C8B-B14F-4D97-AF65-F5344CB8AC3E}">
        <p14:creationId xmlns:p14="http://schemas.microsoft.com/office/powerpoint/2010/main" val="371504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2</a:t>
            </a:fld>
            <a:endParaRPr lang="en-CA" altLang="en-US"/>
          </a:p>
        </p:txBody>
      </p:sp>
    </p:spTree>
    <p:extLst>
      <p:ext uri="{BB962C8B-B14F-4D97-AF65-F5344CB8AC3E}">
        <p14:creationId xmlns:p14="http://schemas.microsoft.com/office/powerpoint/2010/main" val="132102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3</a:t>
            </a:fld>
            <a:endParaRPr lang="en-CA" altLang="en-US"/>
          </a:p>
        </p:txBody>
      </p:sp>
    </p:spTree>
    <p:extLst>
      <p:ext uri="{BB962C8B-B14F-4D97-AF65-F5344CB8AC3E}">
        <p14:creationId xmlns:p14="http://schemas.microsoft.com/office/powerpoint/2010/main" val="99865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4</a:t>
            </a:fld>
            <a:endParaRPr lang="en-CA" altLang="en-US"/>
          </a:p>
        </p:txBody>
      </p:sp>
    </p:spTree>
    <p:extLst>
      <p:ext uri="{BB962C8B-B14F-4D97-AF65-F5344CB8AC3E}">
        <p14:creationId xmlns:p14="http://schemas.microsoft.com/office/powerpoint/2010/main" val="187714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B4B28FF-F06F-324F-237C-E12E94C99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5C55B41-FE1C-676C-FB33-6B80C1CFA4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2292" name="Slide Number Placeholder 3">
            <a:extLst>
              <a:ext uri="{FF2B5EF4-FFF2-40B4-BE49-F238E27FC236}">
                <a16:creationId xmlns:a16="http://schemas.microsoft.com/office/drawing/2014/main" id="{C349E1DE-FCCC-F7C0-9475-B4C091650D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04BC64-5559-4592-8200-A7BAF96C79F1}" type="slidenum">
              <a:rPr lang="en-CA" altLang="en-US">
                <a:latin typeface="Arial" panose="020B0604020202020204" pitchFamily="34" charset="0"/>
              </a:rPr>
              <a:pPr>
                <a:spcBef>
                  <a:spcPct val="0"/>
                </a:spcBef>
              </a:pPr>
              <a:t>5</a:t>
            </a:fld>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6</a:t>
            </a:fld>
            <a:endParaRPr lang="en-CA" altLang="en-US"/>
          </a:p>
        </p:txBody>
      </p:sp>
    </p:spTree>
    <p:extLst>
      <p:ext uri="{BB962C8B-B14F-4D97-AF65-F5344CB8AC3E}">
        <p14:creationId xmlns:p14="http://schemas.microsoft.com/office/powerpoint/2010/main" val="297698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BC1A9-5049-46CB-8A0C-0BEEF2AC8038}" type="slidenum">
              <a:rPr lang="en-CA" altLang="en-US" smtClean="0"/>
              <a:pPr>
                <a:defRPr/>
              </a:pPr>
              <a:t>7</a:t>
            </a:fld>
            <a:endParaRPr lang="en-CA" altLang="en-US"/>
          </a:p>
        </p:txBody>
      </p:sp>
    </p:spTree>
    <p:extLst>
      <p:ext uri="{BB962C8B-B14F-4D97-AF65-F5344CB8AC3E}">
        <p14:creationId xmlns:p14="http://schemas.microsoft.com/office/powerpoint/2010/main" val="175952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3F4A023-BA94-000C-B75C-52AB9F974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DF1B616-B41B-A480-D6BE-3693CEA6D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9FD25B86-A935-8D41-CCD4-3F67E16778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A1EA0E-2175-4522-A8F5-2C2813EF3D72}" type="slidenum">
              <a:rPr lang="en-CA" altLang="en-US">
                <a:latin typeface="Arial" panose="020B0604020202020204" pitchFamily="34" charset="0"/>
              </a:rPr>
              <a:pPr>
                <a:spcBef>
                  <a:spcPct val="0"/>
                </a:spcBef>
              </a:pPr>
              <a:t>8</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D8A3CBA-FA46-5B6F-7866-92E46C43D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B943FF6-D68B-CA71-13E0-55390D6AF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7CEE94AE-8569-A3CD-B1B0-3C2AAF9CB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F077B5-8AD3-48C5-A009-5809AFA20ADD}" type="slidenum">
              <a:rPr lang="en-CA" altLang="en-US">
                <a:latin typeface="Arial" panose="020B0604020202020204" pitchFamily="34" charset="0"/>
              </a:rPr>
              <a:pPr>
                <a:spcBef>
                  <a:spcPct val="0"/>
                </a:spcBef>
              </a:pPr>
              <a:t>9</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E3297-A1F4-E85D-935D-AF33052330D9}"/>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32F7C4D-A3A8-325B-8D87-752E826F64FB}"/>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5DC1FA24-8E9D-0DD9-4203-1285A3F66D45}"/>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46AB49D-5BC7-D895-2B28-B23D4EC6DD72}"/>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4995E6B2-CEF0-B2E2-F7F4-5C7A670071F5}"/>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1BB23788-4578-DEA3-23BD-DEB16D00145E}"/>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D66295A5-D52C-FDE5-A44F-9F4D3A1945C1}"/>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253B663A-3D5E-D646-22CD-1697DBA23A0F}"/>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FA700056-8F1F-6262-DF47-64AB4EA919FF}"/>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24E58169-6BFB-257E-483F-01D277196332}"/>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6C723FE6-63B0-9DC6-5F12-1C3D8D1769F7}"/>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EA959E3-5DD2-45FE-A7EB-08F9252D00B2}"/>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DEDDB29-773F-16C9-752B-07595C7A001E}"/>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D06D5317-2015-6798-8334-C43B6F1930AD}"/>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F038DCF-3A80-7125-EE34-2FFCB3453A52}"/>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1E5ED2BA-0763-1598-1D4E-F2A1D4F7A672}"/>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D4631374-6902-9206-D74C-99A292E97E80}"/>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AFBDB69D-8417-4D92-8BD4-6680416936D7}" type="datetimeFigureOut">
              <a:rPr lang="en-CA"/>
              <a:pPr>
                <a:defRPr/>
              </a:pPr>
              <a:t>2025-01-09</a:t>
            </a:fld>
            <a:endParaRPr lang="en-CA"/>
          </a:p>
        </p:txBody>
      </p:sp>
      <p:sp>
        <p:nvSpPr>
          <p:cNvPr id="21" name="Footer Placeholder 16">
            <a:extLst>
              <a:ext uri="{FF2B5EF4-FFF2-40B4-BE49-F238E27FC236}">
                <a16:creationId xmlns:a16="http://schemas.microsoft.com/office/drawing/2014/main" id="{27C2DDD3-A461-52E7-A68A-CAB9DF290BB9}"/>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282D2276-C008-E624-32DB-F5B178368371}"/>
              </a:ext>
            </a:extLst>
          </p:cNvPr>
          <p:cNvSpPr>
            <a:spLocks noGrp="1"/>
          </p:cNvSpPr>
          <p:nvPr>
            <p:ph type="sldNum" sz="quarter" idx="12"/>
          </p:nvPr>
        </p:nvSpPr>
        <p:spPr bwMode="auto">
          <a:xfrm>
            <a:off x="1766888" y="4929188"/>
            <a:ext cx="812800" cy="517525"/>
          </a:xfrm>
        </p:spPr>
        <p:txBody>
          <a:bodyPr/>
          <a:lstStyle>
            <a:lvl1pPr>
              <a:defRPr smtClean="0"/>
            </a:lvl1pPr>
          </a:lstStyle>
          <a:p>
            <a:pPr>
              <a:defRPr/>
            </a:pPr>
            <a:fld id="{E8603C01-E904-4137-B653-213C1A47721E}" type="slidenum">
              <a:rPr lang="en-CA" altLang="en-US"/>
              <a:pPr>
                <a:defRPr/>
              </a:pPr>
              <a:t>‹#›</a:t>
            </a:fld>
            <a:endParaRPr lang="en-CA" altLang="en-US"/>
          </a:p>
        </p:txBody>
      </p:sp>
    </p:spTree>
    <p:extLst>
      <p:ext uri="{BB962C8B-B14F-4D97-AF65-F5344CB8AC3E}">
        <p14:creationId xmlns:p14="http://schemas.microsoft.com/office/powerpoint/2010/main" val="3163909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46C4B55-A867-FEB8-04C5-BE255CA62C63}"/>
              </a:ext>
            </a:extLst>
          </p:cNvPr>
          <p:cNvSpPr>
            <a:spLocks noGrp="1"/>
          </p:cNvSpPr>
          <p:nvPr>
            <p:ph type="dt" sz="half" idx="10"/>
          </p:nvPr>
        </p:nvSpPr>
        <p:spPr/>
        <p:txBody>
          <a:bodyPr/>
          <a:lstStyle>
            <a:lvl1pPr>
              <a:defRPr/>
            </a:lvl1pPr>
          </a:lstStyle>
          <a:p>
            <a:pPr>
              <a:defRPr/>
            </a:pPr>
            <a:fld id="{DBD078E7-86A6-4AAC-846C-EDDCCF25A428}" type="datetimeFigureOut">
              <a:rPr lang="en-CA"/>
              <a:pPr>
                <a:defRPr/>
              </a:pPr>
              <a:t>2025-01-09</a:t>
            </a:fld>
            <a:endParaRPr lang="en-CA"/>
          </a:p>
        </p:txBody>
      </p:sp>
      <p:sp>
        <p:nvSpPr>
          <p:cNvPr id="5" name="Footer Placeholder 2">
            <a:extLst>
              <a:ext uri="{FF2B5EF4-FFF2-40B4-BE49-F238E27FC236}">
                <a16:creationId xmlns:a16="http://schemas.microsoft.com/office/drawing/2014/main" id="{71373409-4BE0-6167-192D-A6C810E699D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951D6FD4-1537-12F7-1E98-4CEBDFCC9166}"/>
              </a:ext>
            </a:extLst>
          </p:cNvPr>
          <p:cNvSpPr>
            <a:spLocks noGrp="1"/>
          </p:cNvSpPr>
          <p:nvPr>
            <p:ph type="sldNum" sz="quarter" idx="12"/>
          </p:nvPr>
        </p:nvSpPr>
        <p:spPr/>
        <p:txBody>
          <a:bodyPr/>
          <a:lstStyle>
            <a:lvl1pPr>
              <a:defRPr/>
            </a:lvl1pPr>
          </a:lstStyle>
          <a:p>
            <a:pPr>
              <a:defRPr/>
            </a:pPr>
            <a:fld id="{497F9D9E-D271-42F3-A019-969AD6D2CECB}" type="slidenum">
              <a:rPr lang="en-CA" altLang="en-US"/>
              <a:pPr>
                <a:defRPr/>
              </a:pPr>
              <a:t>‹#›</a:t>
            </a:fld>
            <a:endParaRPr lang="en-CA" altLang="en-US"/>
          </a:p>
        </p:txBody>
      </p:sp>
    </p:spTree>
    <p:extLst>
      <p:ext uri="{BB962C8B-B14F-4D97-AF65-F5344CB8AC3E}">
        <p14:creationId xmlns:p14="http://schemas.microsoft.com/office/powerpoint/2010/main" val="376336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6022E18-F304-2006-DBBD-F3D1794E8E23}"/>
              </a:ext>
            </a:extLst>
          </p:cNvPr>
          <p:cNvSpPr>
            <a:spLocks noGrp="1"/>
          </p:cNvSpPr>
          <p:nvPr>
            <p:ph type="dt" sz="half" idx="10"/>
          </p:nvPr>
        </p:nvSpPr>
        <p:spPr/>
        <p:txBody>
          <a:bodyPr/>
          <a:lstStyle>
            <a:lvl1pPr>
              <a:defRPr/>
            </a:lvl1pPr>
          </a:lstStyle>
          <a:p>
            <a:pPr>
              <a:defRPr/>
            </a:pPr>
            <a:fld id="{EC5A8C3B-B00D-434D-8155-CC58E624F7AC}" type="datetimeFigureOut">
              <a:rPr lang="en-CA"/>
              <a:pPr>
                <a:defRPr/>
              </a:pPr>
              <a:t>2025-01-09</a:t>
            </a:fld>
            <a:endParaRPr lang="en-CA"/>
          </a:p>
        </p:txBody>
      </p:sp>
      <p:sp>
        <p:nvSpPr>
          <p:cNvPr id="5" name="Footer Placeholder 2">
            <a:extLst>
              <a:ext uri="{FF2B5EF4-FFF2-40B4-BE49-F238E27FC236}">
                <a16:creationId xmlns:a16="http://schemas.microsoft.com/office/drawing/2014/main" id="{A0498CD6-D9F3-F1F2-4E78-115AA0C00032}"/>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F2AE3B05-71F2-BE87-7430-772A486DBC16}"/>
              </a:ext>
            </a:extLst>
          </p:cNvPr>
          <p:cNvSpPr>
            <a:spLocks noGrp="1"/>
          </p:cNvSpPr>
          <p:nvPr>
            <p:ph type="sldNum" sz="quarter" idx="12"/>
          </p:nvPr>
        </p:nvSpPr>
        <p:spPr/>
        <p:txBody>
          <a:bodyPr/>
          <a:lstStyle>
            <a:lvl1pPr>
              <a:defRPr/>
            </a:lvl1pPr>
          </a:lstStyle>
          <a:p>
            <a:pPr>
              <a:defRPr/>
            </a:pPr>
            <a:fld id="{5D619967-CCCF-4F73-B562-932E196958B8}" type="slidenum">
              <a:rPr lang="en-CA" altLang="en-US"/>
              <a:pPr>
                <a:defRPr/>
              </a:pPr>
              <a:t>‹#›</a:t>
            </a:fld>
            <a:endParaRPr lang="en-CA" altLang="en-US"/>
          </a:p>
        </p:txBody>
      </p:sp>
    </p:spTree>
    <p:extLst>
      <p:ext uri="{BB962C8B-B14F-4D97-AF65-F5344CB8AC3E}">
        <p14:creationId xmlns:p14="http://schemas.microsoft.com/office/powerpoint/2010/main" val="319796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5E8C35DF-9063-CABA-E0F0-AC3379E0242D}"/>
              </a:ext>
            </a:extLst>
          </p:cNvPr>
          <p:cNvSpPr>
            <a:spLocks noGrp="1"/>
          </p:cNvSpPr>
          <p:nvPr>
            <p:ph type="dt" sz="half" idx="10"/>
          </p:nvPr>
        </p:nvSpPr>
        <p:spPr/>
        <p:txBody>
          <a:bodyPr rtlCol="0"/>
          <a:lstStyle>
            <a:lvl1pPr>
              <a:defRPr/>
            </a:lvl1pPr>
          </a:lstStyle>
          <a:p>
            <a:pPr>
              <a:defRPr/>
            </a:pPr>
            <a:fld id="{675A6199-A08C-478C-8A3D-791E44277CA1}" type="datetimeFigureOut">
              <a:rPr lang="en-CA"/>
              <a:pPr>
                <a:defRPr/>
              </a:pPr>
              <a:t>2025-01-09</a:t>
            </a:fld>
            <a:endParaRPr lang="en-CA"/>
          </a:p>
        </p:txBody>
      </p:sp>
      <p:sp>
        <p:nvSpPr>
          <p:cNvPr id="4" name="Slide Number Placeholder 8">
            <a:extLst>
              <a:ext uri="{FF2B5EF4-FFF2-40B4-BE49-F238E27FC236}">
                <a16:creationId xmlns:a16="http://schemas.microsoft.com/office/drawing/2014/main" id="{390951AB-1D34-B6EC-9650-5120FE89223C}"/>
              </a:ext>
            </a:extLst>
          </p:cNvPr>
          <p:cNvSpPr>
            <a:spLocks noGrp="1"/>
          </p:cNvSpPr>
          <p:nvPr>
            <p:ph type="sldNum" sz="quarter" idx="11"/>
          </p:nvPr>
        </p:nvSpPr>
        <p:spPr/>
        <p:txBody>
          <a:bodyPr/>
          <a:lstStyle>
            <a:lvl1pPr>
              <a:defRPr smtClean="0"/>
            </a:lvl1pPr>
          </a:lstStyle>
          <a:p>
            <a:pPr>
              <a:defRPr/>
            </a:pPr>
            <a:fld id="{30ED1B47-B82A-4BD2-A2F5-5D94176FEC2F}" type="slidenum">
              <a:rPr lang="en-CA" altLang="en-US"/>
              <a:pPr>
                <a:defRPr/>
              </a:pPr>
              <a:t>‹#›</a:t>
            </a:fld>
            <a:endParaRPr lang="en-CA" altLang="en-US"/>
          </a:p>
        </p:txBody>
      </p:sp>
      <p:sp>
        <p:nvSpPr>
          <p:cNvPr id="5" name="Footer Placeholder 9">
            <a:extLst>
              <a:ext uri="{FF2B5EF4-FFF2-40B4-BE49-F238E27FC236}">
                <a16:creationId xmlns:a16="http://schemas.microsoft.com/office/drawing/2014/main" id="{D24CCCF3-BB7D-31AA-6FAC-9B648E0AF1F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0342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1B4122-F67A-2284-115C-8054CB254012}"/>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1F19E1E-D866-9720-546B-7CCCB1D4B46B}"/>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D545B9F-735B-7584-8015-00C77D2B9CAE}"/>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CF5401B-A9E9-1714-987F-97E1F7F52445}"/>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A165CCD-78D4-B29B-8BFE-EE69667B13FA}"/>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84D6C231-9253-E284-61BE-766EEE224ECD}"/>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96E85D04-BF45-C1E6-7539-7A0678B0E2F7}"/>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E048C1A1-6050-AB62-E590-81137AFDDF56}"/>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34EB3C3-D883-27DB-3032-463A680B9584}"/>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6BD6F9C2-54B1-3C5E-7B25-FF396B29DAD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33FAAD46-597B-539C-3FBA-387F89D6C890}"/>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00F7F524-5F80-B347-FC4B-937A4C2D43C1}"/>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7D9F682E-0AB9-58DB-A016-983C5E114746}"/>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CE4E8B6-1E83-03AC-EAA4-CDF767BEE10F}"/>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6A0870D-C50F-48C6-2A60-EA8BF21B079A}"/>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125A54F9-00C1-79F1-5E9F-3DEC9C91C03A}"/>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B2A38699-AE5D-9965-CE57-E32162385F71}"/>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26740AAF-2E72-4A83-AA7A-C2DEACDB4906}" type="datetimeFigureOut">
              <a:rPr lang="en-CA"/>
              <a:pPr>
                <a:defRPr/>
              </a:pPr>
              <a:t>2025-01-09</a:t>
            </a:fld>
            <a:endParaRPr lang="en-CA"/>
          </a:p>
        </p:txBody>
      </p:sp>
      <p:sp>
        <p:nvSpPr>
          <p:cNvPr id="21" name="Footer Placeholder 4">
            <a:extLst>
              <a:ext uri="{FF2B5EF4-FFF2-40B4-BE49-F238E27FC236}">
                <a16:creationId xmlns:a16="http://schemas.microsoft.com/office/drawing/2014/main" id="{7ECA3407-EAA7-F699-8E3E-974DE895C7CF}"/>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2E7BBCA7-A5D7-58FC-4361-E05C5A7936F2}"/>
              </a:ext>
            </a:extLst>
          </p:cNvPr>
          <p:cNvSpPr>
            <a:spLocks noGrp="1"/>
          </p:cNvSpPr>
          <p:nvPr>
            <p:ph type="sldNum" sz="quarter" idx="12"/>
          </p:nvPr>
        </p:nvSpPr>
        <p:spPr bwMode="auto">
          <a:xfrm>
            <a:off x="1785938" y="4929188"/>
            <a:ext cx="812800" cy="517525"/>
          </a:xfrm>
        </p:spPr>
        <p:txBody>
          <a:bodyPr/>
          <a:lstStyle>
            <a:lvl1pPr>
              <a:defRPr smtClean="0"/>
            </a:lvl1pPr>
          </a:lstStyle>
          <a:p>
            <a:pPr>
              <a:defRPr/>
            </a:pPr>
            <a:fld id="{6C4BC6D3-F7C1-4839-8A9C-7EB60D8C56F2}" type="slidenum">
              <a:rPr lang="en-CA" altLang="en-US"/>
              <a:pPr>
                <a:defRPr/>
              </a:pPr>
              <a:t>‹#›</a:t>
            </a:fld>
            <a:endParaRPr lang="en-CA" altLang="en-US"/>
          </a:p>
        </p:txBody>
      </p:sp>
    </p:spTree>
    <p:extLst>
      <p:ext uri="{BB962C8B-B14F-4D97-AF65-F5344CB8AC3E}">
        <p14:creationId xmlns:p14="http://schemas.microsoft.com/office/powerpoint/2010/main" val="31999519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FE7856F-3E80-74BF-22CC-EC8A033AE1F8}"/>
              </a:ext>
            </a:extLst>
          </p:cNvPr>
          <p:cNvSpPr>
            <a:spLocks noGrp="1"/>
          </p:cNvSpPr>
          <p:nvPr>
            <p:ph type="dt" sz="half" idx="10"/>
          </p:nvPr>
        </p:nvSpPr>
        <p:spPr/>
        <p:txBody>
          <a:bodyPr/>
          <a:lstStyle>
            <a:lvl1pPr>
              <a:defRPr/>
            </a:lvl1pPr>
          </a:lstStyle>
          <a:p>
            <a:pPr>
              <a:defRPr/>
            </a:pPr>
            <a:fld id="{79EA1399-A507-4C7D-A8D9-BA94ED4A7F98}" type="datetimeFigureOut">
              <a:rPr lang="en-CA"/>
              <a:pPr>
                <a:defRPr/>
              </a:pPr>
              <a:t>2025-01-09</a:t>
            </a:fld>
            <a:endParaRPr lang="en-CA"/>
          </a:p>
        </p:txBody>
      </p:sp>
      <p:sp>
        <p:nvSpPr>
          <p:cNvPr id="4" name="Footer Placeholder 2">
            <a:extLst>
              <a:ext uri="{FF2B5EF4-FFF2-40B4-BE49-F238E27FC236}">
                <a16:creationId xmlns:a16="http://schemas.microsoft.com/office/drawing/2014/main" id="{1DF7124A-665D-6451-C3BE-429F1845076E}"/>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97D9BFF3-A790-38CD-5967-C3BAD5488543}"/>
              </a:ext>
            </a:extLst>
          </p:cNvPr>
          <p:cNvSpPr>
            <a:spLocks noGrp="1"/>
          </p:cNvSpPr>
          <p:nvPr>
            <p:ph type="sldNum" sz="quarter" idx="12"/>
          </p:nvPr>
        </p:nvSpPr>
        <p:spPr/>
        <p:txBody>
          <a:bodyPr/>
          <a:lstStyle>
            <a:lvl1pPr>
              <a:defRPr/>
            </a:lvl1pPr>
          </a:lstStyle>
          <a:p>
            <a:pPr>
              <a:defRPr/>
            </a:pPr>
            <a:fld id="{E5F41544-919B-46F0-B280-AFD2388B9022}" type="slidenum">
              <a:rPr lang="en-CA" altLang="en-US"/>
              <a:pPr>
                <a:defRPr/>
              </a:pPr>
              <a:t>‹#›</a:t>
            </a:fld>
            <a:endParaRPr lang="en-CA" altLang="en-US"/>
          </a:p>
        </p:txBody>
      </p:sp>
    </p:spTree>
    <p:extLst>
      <p:ext uri="{BB962C8B-B14F-4D97-AF65-F5344CB8AC3E}">
        <p14:creationId xmlns:p14="http://schemas.microsoft.com/office/powerpoint/2010/main" val="340319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1EC37821-297C-D8AD-0275-AAD732CB2CE8}"/>
              </a:ext>
            </a:extLst>
          </p:cNvPr>
          <p:cNvSpPr>
            <a:spLocks noGrp="1"/>
          </p:cNvSpPr>
          <p:nvPr>
            <p:ph type="dt" sz="half" idx="10"/>
          </p:nvPr>
        </p:nvSpPr>
        <p:spPr/>
        <p:txBody>
          <a:bodyPr/>
          <a:lstStyle>
            <a:lvl1pPr>
              <a:defRPr/>
            </a:lvl1pPr>
          </a:lstStyle>
          <a:p>
            <a:pPr>
              <a:defRPr/>
            </a:pPr>
            <a:fld id="{08D56723-148D-4A59-8BA8-AF12083D4AE3}" type="datetimeFigureOut">
              <a:rPr lang="en-CA"/>
              <a:pPr>
                <a:defRPr/>
              </a:pPr>
              <a:t>2025-01-09</a:t>
            </a:fld>
            <a:endParaRPr lang="en-CA"/>
          </a:p>
        </p:txBody>
      </p:sp>
      <p:sp>
        <p:nvSpPr>
          <p:cNvPr id="4" name="Footer Placeholder 2">
            <a:extLst>
              <a:ext uri="{FF2B5EF4-FFF2-40B4-BE49-F238E27FC236}">
                <a16:creationId xmlns:a16="http://schemas.microsoft.com/office/drawing/2014/main" id="{9FEB840F-7CD2-110E-C45B-571576D205D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107D421F-60FB-A7D9-60B7-C9A42B1F97D9}"/>
              </a:ext>
            </a:extLst>
          </p:cNvPr>
          <p:cNvSpPr>
            <a:spLocks noGrp="1"/>
          </p:cNvSpPr>
          <p:nvPr>
            <p:ph type="sldNum" sz="quarter" idx="12"/>
          </p:nvPr>
        </p:nvSpPr>
        <p:spPr/>
        <p:txBody>
          <a:bodyPr/>
          <a:lstStyle>
            <a:lvl1pPr>
              <a:defRPr/>
            </a:lvl1pPr>
          </a:lstStyle>
          <a:p>
            <a:pPr>
              <a:defRPr/>
            </a:pPr>
            <a:fld id="{4A2ECFD8-02EF-42DF-8D7C-F9FA263E6D14}" type="slidenum">
              <a:rPr lang="en-CA" altLang="en-US"/>
              <a:pPr>
                <a:defRPr/>
              </a:pPr>
              <a:t>‹#›</a:t>
            </a:fld>
            <a:endParaRPr lang="en-CA" altLang="en-US"/>
          </a:p>
        </p:txBody>
      </p:sp>
    </p:spTree>
    <p:extLst>
      <p:ext uri="{BB962C8B-B14F-4D97-AF65-F5344CB8AC3E}">
        <p14:creationId xmlns:p14="http://schemas.microsoft.com/office/powerpoint/2010/main" val="11900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44E7AC8F-DEF3-6938-F5FF-18C11A11E6C6}"/>
              </a:ext>
            </a:extLst>
          </p:cNvPr>
          <p:cNvSpPr>
            <a:spLocks noGrp="1"/>
          </p:cNvSpPr>
          <p:nvPr>
            <p:ph type="dt" sz="half" idx="10"/>
          </p:nvPr>
        </p:nvSpPr>
        <p:spPr/>
        <p:txBody>
          <a:bodyPr rtlCol="0"/>
          <a:lstStyle>
            <a:lvl1pPr>
              <a:defRPr/>
            </a:lvl1pPr>
          </a:lstStyle>
          <a:p>
            <a:pPr>
              <a:defRPr/>
            </a:pPr>
            <a:fld id="{B63F4192-76BE-4BD7-AEA3-D60929DAAB4F}" type="datetimeFigureOut">
              <a:rPr lang="en-CA"/>
              <a:pPr>
                <a:defRPr/>
              </a:pPr>
              <a:t>2025-01-09</a:t>
            </a:fld>
            <a:endParaRPr lang="en-CA"/>
          </a:p>
        </p:txBody>
      </p:sp>
      <p:sp>
        <p:nvSpPr>
          <p:cNvPr id="4" name="Slide Number Placeholder 6">
            <a:extLst>
              <a:ext uri="{FF2B5EF4-FFF2-40B4-BE49-F238E27FC236}">
                <a16:creationId xmlns:a16="http://schemas.microsoft.com/office/drawing/2014/main" id="{A18D7D28-A48C-644F-CDF0-115E7A635851}"/>
              </a:ext>
            </a:extLst>
          </p:cNvPr>
          <p:cNvSpPr>
            <a:spLocks noGrp="1"/>
          </p:cNvSpPr>
          <p:nvPr>
            <p:ph type="sldNum" sz="quarter" idx="11"/>
          </p:nvPr>
        </p:nvSpPr>
        <p:spPr/>
        <p:txBody>
          <a:bodyPr/>
          <a:lstStyle>
            <a:lvl1pPr>
              <a:defRPr smtClean="0"/>
            </a:lvl1pPr>
          </a:lstStyle>
          <a:p>
            <a:pPr>
              <a:defRPr/>
            </a:pPr>
            <a:fld id="{81D2375D-C7DA-4936-A909-481517796856}"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4C5F1A38-6CF2-4577-3635-8FE74EA638A5}"/>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940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E51CF6C-33D1-CC87-6340-5C504D5EEA76}"/>
              </a:ext>
            </a:extLst>
          </p:cNvPr>
          <p:cNvSpPr>
            <a:spLocks noGrp="1"/>
          </p:cNvSpPr>
          <p:nvPr>
            <p:ph type="dt" sz="half" idx="10"/>
          </p:nvPr>
        </p:nvSpPr>
        <p:spPr/>
        <p:txBody>
          <a:bodyPr/>
          <a:lstStyle>
            <a:lvl1pPr>
              <a:defRPr/>
            </a:lvl1pPr>
          </a:lstStyle>
          <a:p>
            <a:pPr>
              <a:defRPr/>
            </a:pPr>
            <a:fld id="{FC41B55E-98D2-46E5-936B-DD0BAE9155A2}" type="datetimeFigureOut">
              <a:rPr lang="en-CA"/>
              <a:pPr>
                <a:defRPr/>
              </a:pPr>
              <a:t>2025-01-09</a:t>
            </a:fld>
            <a:endParaRPr lang="en-CA"/>
          </a:p>
        </p:txBody>
      </p:sp>
      <p:sp>
        <p:nvSpPr>
          <p:cNvPr id="3" name="Footer Placeholder 2">
            <a:extLst>
              <a:ext uri="{FF2B5EF4-FFF2-40B4-BE49-F238E27FC236}">
                <a16:creationId xmlns:a16="http://schemas.microsoft.com/office/drawing/2014/main" id="{D1B174E0-3F6C-45A8-8D2F-DCC11BECFFFC}"/>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5462CA3F-7B78-055C-2B0C-06EB920EEADE}"/>
              </a:ext>
            </a:extLst>
          </p:cNvPr>
          <p:cNvSpPr>
            <a:spLocks noGrp="1"/>
          </p:cNvSpPr>
          <p:nvPr>
            <p:ph type="sldNum" sz="quarter" idx="12"/>
          </p:nvPr>
        </p:nvSpPr>
        <p:spPr/>
        <p:txBody>
          <a:bodyPr/>
          <a:lstStyle>
            <a:lvl1pPr>
              <a:defRPr/>
            </a:lvl1pPr>
          </a:lstStyle>
          <a:p>
            <a:pPr>
              <a:defRPr/>
            </a:pPr>
            <a:fld id="{BCD5A97E-8ADF-488B-BED7-4B59BA0013F7}" type="slidenum">
              <a:rPr lang="en-CA" altLang="en-US"/>
              <a:pPr>
                <a:defRPr/>
              </a:pPr>
              <a:t>‹#›</a:t>
            </a:fld>
            <a:endParaRPr lang="en-CA" altLang="en-US"/>
          </a:p>
        </p:txBody>
      </p:sp>
    </p:spTree>
    <p:extLst>
      <p:ext uri="{BB962C8B-B14F-4D97-AF65-F5344CB8AC3E}">
        <p14:creationId xmlns:p14="http://schemas.microsoft.com/office/powerpoint/2010/main" val="306102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8EE9494C-25E3-419C-2CFE-0F684DD43AE6}"/>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8944AFE7-956C-E07A-1465-9BAA3E6E40D5}"/>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4">
            <a:extLst>
              <a:ext uri="{FF2B5EF4-FFF2-40B4-BE49-F238E27FC236}">
                <a16:creationId xmlns:a16="http://schemas.microsoft.com/office/drawing/2014/main" id="{E751F6A1-BEB9-3F4C-80AA-E7307D17667C}"/>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5">
            <a:extLst>
              <a:ext uri="{FF2B5EF4-FFF2-40B4-BE49-F238E27FC236}">
                <a16:creationId xmlns:a16="http://schemas.microsoft.com/office/drawing/2014/main" id="{48793AFA-4258-5372-9D13-610BA935FB6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5F22D7B0-3924-3CB7-2CFC-02A61E417085}"/>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2">
            <a:extLst>
              <a:ext uri="{FF2B5EF4-FFF2-40B4-BE49-F238E27FC236}">
                <a16:creationId xmlns:a16="http://schemas.microsoft.com/office/drawing/2014/main" id="{07829B55-C9DE-265A-A9F6-B689C70BF3B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CBB3FFAA-28B0-20FA-065F-BF4D3B311360}"/>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E4EAD090-0828-4B32-D60B-2122A48391A5}"/>
              </a:ext>
            </a:extLst>
          </p:cNvPr>
          <p:cNvSpPr>
            <a:spLocks noGrp="1"/>
          </p:cNvSpPr>
          <p:nvPr>
            <p:ph type="dt" sz="half" idx="10"/>
          </p:nvPr>
        </p:nvSpPr>
        <p:spPr/>
        <p:txBody>
          <a:bodyPr rtlCol="0"/>
          <a:lstStyle>
            <a:lvl1pPr>
              <a:defRPr/>
            </a:lvl1pPr>
          </a:lstStyle>
          <a:p>
            <a:pPr>
              <a:defRPr/>
            </a:pPr>
            <a:fld id="{43D8965C-C3EF-48D0-AFCB-507959743E53}" type="datetimeFigureOut">
              <a:rPr lang="en-CA"/>
              <a:pPr>
                <a:defRPr/>
              </a:pPr>
              <a:t>2025-01-09</a:t>
            </a:fld>
            <a:endParaRPr lang="en-CA"/>
          </a:p>
        </p:txBody>
      </p:sp>
      <p:sp>
        <p:nvSpPr>
          <p:cNvPr id="12" name="Slide Number Placeholder 21">
            <a:extLst>
              <a:ext uri="{FF2B5EF4-FFF2-40B4-BE49-F238E27FC236}">
                <a16:creationId xmlns:a16="http://schemas.microsoft.com/office/drawing/2014/main" id="{D97954FD-37AB-8026-263B-3BA194C77C3A}"/>
              </a:ext>
            </a:extLst>
          </p:cNvPr>
          <p:cNvSpPr>
            <a:spLocks noGrp="1"/>
          </p:cNvSpPr>
          <p:nvPr>
            <p:ph type="sldNum" sz="quarter" idx="11"/>
          </p:nvPr>
        </p:nvSpPr>
        <p:spPr/>
        <p:txBody>
          <a:bodyPr/>
          <a:lstStyle>
            <a:lvl1pPr>
              <a:defRPr smtClean="0"/>
            </a:lvl1pPr>
          </a:lstStyle>
          <a:p>
            <a:pPr>
              <a:defRPr/>
            </a:pPr>
            <a:fld id="{4DA885A5-30C4-4708-AD10-B0DF998004F4}" type="slidenum">
              <a:rPr lang="en-CA" altLang="en-US"/>
              <a:pPr>
                <a:defRPr/>
              </a:pPr>
              <a:t>‹#›</a:t>
            </a:fld>
            <a:endParaRPr lang="en-CA" altLang="en-US"/>
          </a:p>
        </p:txBody>
      </p:sp>
      <p:sp>
        <p:nvSpPr>
          <p:cNvPr id="13" name="Footer Placeholder 22">
            <a:extLst>
              <a:ext uri="{FF2B5EF4-FFF2-40B4-BE49-F238E27FC236}">
                <a16:creationId xmlns:a16="http://schemas.microsoft.com/office/drawing/2014/main" id="{12A80DB3-B642-BF94-91AD-B913648696C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827259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21F85C9-2FD9-DD28-899A-9AB3DFE84FED}"/>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AC2E4245-4AC7-4EA9-C533-A611C89AF8F3}"/>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4">
            <a:extLst>
              <a:ext uri="{FF2B5EF4-FFF2-40B4-BE49-F238E27FC236}">
                <a16:creationId xmlns:a16="http://schemas.microsoft.com/office/drawing/2014/main" id="{F4956E2F-721B-4998-F156-341FA487717A}"/>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C9D6FCA2-0D48-43B9-C9F2-BED32580D0F0}"/>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7">
            <a:extLst>
              <a:ext uri="{FF2B5EF4-FFF2-40B4-BE49-F238E27FC236}">
                <a16:creationId xmlns:a16="http://schemas.microsoft.com/office/drawing/2014/main" id="{810F1260-A7E2-D052-FCBB-143E12ADC833}"/>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37F5EF65-5FD6-F5ED-C45C-2FFFDFA4D093}"/>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4">
            <a:extLst>
              <a:ext uri="{FF2B5EF4-FFF2-40B4-BE49-F238E27FC236}">
                <a16:creationId xmlns:a16="http://schemas.microsoft.com/office/drawing/2014/main" id="{0DC8FCC2-4ED3-6840-BEC5-6DD4B419E283}"/>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B6EDD9CB-7867-B7FB-E6BD-CC286CCBABE2}"/>
              </a:ext>
            </a:extLst>
          </p:cNvPr>
          <p:cNvSpPr>
            <a:spLocks noGrp="1"/>
          </p:cNvSpPr>
          <p:nvPr>
            <p:ph type="dt" sz="half" idx="10"/>
          </p:nvPr>
        </p:nvSpPr>
        <p:spPr/>
        <p:txBody>
          <a:bodyPr rtlCol="0"/>
          <a:lstStyle>
            <a:lvl1pPr>
              <a:defRPr/>
            </a:lvl1pPr>
          </a:lstStyle>
          <a:p>
            <a:pPr>
              <a:defRPr/>
            </a:pPr>
            <a:fld id="{0A5270C5-098F-4D2E-8300-7EC719D8BA6B}" type="datetimeFigureOut">
              <a:rPr lang="en-CA"/>
              <a:pPr>
                <a:defRPr/>
              </a:pPr>
              <a:t>2025-01-09</a:t>
            </a:fld>
            <a:endParaRPr lang="en-CA"/>
          </a:p>
        </p:txBody>
      </p:sp>
      <p:sp>
        <p:nvSpPr>
          <p:cNvPr id="13" name="Slide Number Placeholder 17">
            <a:extLst>
              <a:ext uri="{FF2B5EF4-FFF2-40B4-BE49-F238E27FC236}">
                <a16:creationId xmlns:a16="http://schemas.microsoft.com/office/drawing/2014/main" id="{C88DEEA4-8BB5-F013-3768-36CC0C5144B8}"/>
              </a:ext>
            </a:extLst>
          </p:cNvPr>
          <p:cNvSpPr>
            <a:spLocks noGrp="1"/>
          </p:cNvSpPr>
          <p:nvPr>
            <p:ph type="sldNum" sz="quarter" idx="11"/>
          </p:nvPr>
        </p:nvSpPr>
        <p:spPr/>
        <p:txBody>
          <a:bodyPr/>
          <a:lstStyle>
            <a:lvl1pPr>
              <a:defRPr smtClean="0"/>
            </a:lvl1pPr>
          </a:lstStyle>
          <a:p>
            <a:pPr>
              <a:defRPr/>
            </a:pPr>
            <a:fld id="{44F6D60C-2A6A-4F53-A7E3-7C4AA7985DFA}"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287B9AE8-B7AB-7691-BDA8-6F051F777AD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6005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EFB2162F-DFC8-D338-B3FF-1F66FF8E716E}"/>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FBF27E62-669B-9F8A-621A-D2B855F544D6}"/>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6FE31D94-405A-6E32-9D62-EC8B8B31B624}"/>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6E7B214-EC80-6B47-F303-B72C745FA0D8}"/>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CE33007-BCF7-4A8A-92EA-758D6207B9A0}" type="datetimeFigureOut">
              <a:rPr lang="en-CA"/>
              <a:pPr>
                <a:defRPr/>
              </a:pPr>
              <a:t>2025-01-09</a:t>
            </a:fld>
            <a:endParaRPr lang="en-CA"/>
          </a:p>
        </p:txBody>
      </p:sp>
      <p:sp>
        <p:nvSpPr>
          <p:cNvPr id="3" name="Footer Placeholder 2">
            <a:extLst>
              <a:ext uri="{FF2B5EF4-FFF2-40B4-BE49-F238E27FC236}">
                <a16:creationId xmlns:a16="http://schemas.microsoft.com/office/drawing/2014/main" id="{2C47662F-A980-B5C2-CC2D-12F6E4C6020E}"/>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E9F24CEF-1F41-4050-71DE-50588D111BC7}"/>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E5B483D1-2234-372D-80F0-D9C4DBF166B1}"/>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48F8A7FD-43DF-DDCD-DDBF-9519A1237E45}"/>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1FC84875-F557-75C4-9E48-B3312623DD1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19319D96-EF94-F37E-3DEB-E260910E60D9}"/>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60DF4A0C-3F81-315E-CF83-30B258E72C3C}"/>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65C53A8B-65AD-4BCB-B064-0EFA2DDCFE0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29" r:id="rId4"/>
    <p:sldLayoutId id="2147483730" r:id="rId5"/>
    <p:sldLayoutId id="2147483737" r:id="rId6"/>
    <p:sldLayoutId id="2147483731" r:id="rId7"/>
    <p:sldLayoutId id="2147483738" r:id="rId8"/>
    <p:sldLayoutId id="2147483739" r:id="rId9"/>
    <p:sldLayoutId id="2147483732" r:id="rId10"/>
    <p:sldLayoutId id="214748373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0.wmf"/><Relationship Id="rId3" Type="http://schemas.openxmlformats.org/officeDocument/2006/relationships/notesSlide" Target="../notesSlides/notesSlide10.xml"/><Relationship Id="rId7" Type="http://schemas.openxmlformats.org/officeDocument/2006/relationships/image" Target="../media/image37.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oleObject" Target="../embeddings/oleObject3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6.png"/><Relationship Id="rId18" Type="http://schemas.openxmlformats.org/officeDocument/2006/relationships/image" Target="../media/image49.wmf"/><Relationship Id="rId3" Type="http://schemas.openxmlformats.org/officeDocument/2006/relationships/notesSlide" Target="../notesSlides/notesSlide13.xml"/><Relationship Id="rId7" Type="http://schemas.openxmlformats.org/officeDocument/2006/relationships/oleObject" Target="../embeddings/oleObject41.bin"/><Relationship Id="rId12" Type="http://schemas.openxmlformats.org/officeDocument/2006/relationships/image" Target="../media/image45.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24.wmf"/><Relationship Id="rId1" Type="http://schemas.openxmlformats.org/officeDocument/2006/relationships/tags" Target="../tags/tag14.xml"/><Relationship Id="rId6" Type="http://schemas.openxmlformats.org/officeDocument/2006/relationships/image" Target="../media/image42.png"/><Relationship Id="rId11" Type="http://schemas.openxmlformats.org/officeDocument/2006/relationships/oleObject" Target="../embeddings/oleObject43.bin"/><Relationship Id="rId5" Type="http://schemas.openxmlformats.org/officeDocument/2006/relationships/image" Target="../media/image41.wmf"/><Relationship Id="rId15" Type="http://schemas.openxmlformats.org/officeDocument/2006/relationships/oleObject" Target="../embeddings/oleObject44.bin"/><Relationship Id="rId10" Type="http://schemas.openxmlformats.org/officeDocument/2006/relationships/image" Target="../media/image44.wmf"/><Relationship Id="rId19" Type="http://schemas.openxmlformats.org/officeDocument/2006/relationships/oleObject" Target="../embeddings/oleObject46.bin"/><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wmf"/><Relationship Id="rId1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4.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tags" Target="../tags/tag3.xml"/><Relationship Id="rId6" Type="http://schemas.openxmlformats.org/officeDocument/2006/relationships/oleObject" Target="../embeddings/oleObject1.bin"/><Relationship Id="rId11" Type="http://schemas.openxmlformats.org/officeDocument/2006/relationships/image" Target="../media/image5.wmf"/><Relationship Id="rId5" Type="http://schemas.openxmlformats.org/officeDocument/2006/relationships/image" Target="../media/image3.png"/><Relationship Id="rId15" Type="http://schemas.openxmlformats.org/officeDocument/2006/relationships/image" Target="../media/image7.wmf"/><Relationship Id="rId10" Type="http://schemas.openxmlformats.org/officeDocument/2006/relationships/oleObject" Target="../embeddings/oleObject3.bin"/><Relationship Id="rId19" Type="http://schemas.openxmlformats.org/officeDocument/2006/relationships/image" Target="../media/image9.wmf"/><Relationship Id="rId4" Type="http://schemas.openxmlformats.org/officeDocument/2006/relationships/image" Target="../media/image2.png"/><Relationship Id="rId9" Type="http://schemas.openxmlformats.org/officeDocument/2006/relationships/image" Target="../media/image4.wmf"/><Relationship Id="rId1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oleObject" Target="../embeddings/oleObject9.bin"/><Relationship Id="rId12"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tags" Target="../tags/tag4.xml"/><Relationship Id="rId6" Type="http://schemas.openxmlformats.org/officeDocument/2006/relationships/image" Target="../media/image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10.bin"/><Relationship Id="rId1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14.bin"/><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wmf"/><Relationship Id="rId18" Type="http://schemas.openxmlformats.org/officeDocument/2006/relationships/oleObject" Target="../embeddings/oleObject23.bin"/><Relationship Id="rId3" Type="http://schemas.openxmlformats.org/officeDocument/2006/relationships/notesSlide" Target="../notesSlides/notesSlide8.xml"/><Relationship Id="rId21" Type="http://schemas.openxmlformats.org/officeDocument/2006/relationships/image" Target="../media/image25.wmf"/><Relationship Id="rId7" Type="http://schemas.openxmlformats.org/officeDocument/2006/relationships/image" Target="../media/image18.wmf"/><Relationship Id="rId12" Type="http://schemas.openxmlformats.org/officeDocument/2006/relationships/oleObject" Target="../embeddings/oleObject20.bin"/><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tags" Target="../tags/tag9.x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wmf"/><Relationship Id="rId10" Type="http://schemas.openxmlformats.org/officeDocument/2006/relationships/oleObject" Target="../embeddings/oleObject19.bin"/><Relationship Id="rId19" Type="http://schemas.openxmlformats.org/officeDocument/2006/relationships/image" Target="../media/image24.wmf"/><Relationship Id="rId4" Type="http://schemas.openxmlformats.org/officeDocument/2006/relationships/oleObject" Target="../embeddings/oleObject16.bin"/><Relationship Id="rId9" Type="http://schemas.openxmlformats.org/officeDocument/2006/relationships/image" Target="../media/image19.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1.wmf"/><Relationship Id="rId18" Type="http://schemas.openxmlformats.org/officeDocument/2006/relationships/oleObject" Target="../embeddings/oleObject33.bin"/><Relationship Id="rId3" Type="http://schemas.openxmlformats.org/officeDocument/2006/relationships/notesSlide" Target="../notesSlides/notesSlide9.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30.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tags" Target="../tags/tag10.x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29.bin"/><Relationship Id="rId19" Type="http://schemas.openxmlformats.org/officeDocument/2006/relationships/image" Target="../media/image34.wmf"/><Relationship Id="rId4" Type="http://schemas.openxmlformats.org/officeDocument/2006/relationships/oleObject" Target="../embeddings/oleObject26.bin"/><Relationship Id="rId9" Type="http://schemas.openxmlformats.org/officeDocument/2006/relationships/image" Target="../media/image29.wmf"/><Relationship Id="rId14"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E8FB-ADE8-0130-CBA5-743721979070}"/>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Section 9.3</a:t>
            </a:r>
            <a:br>
              <a:rPr lang="en-CA" dirty="0"/>
            </a:br>
            <a:r>
              <a:rPr lang="en-CA" dirty="0"/>
              <a:t>Review of Sample Means &amp; </a:t>
            </a:r>
            <a:r>
              <a:rPr lang="en-CA"/>
              <a:t>Sample Proportions, and </a:t>
            </a:r>
            <a:br>
              <a:rPr lang="en-CA" dirty="0"/>
            </a:br>
            <a:r>
              <a:rPr lang="en-CA" dirty="0"/>
              <a:t>The Central Limit Theorem</a:t>
            </a:r>
          </a:p>
        </p:txBody>
      </p:sp>
      <p:sp>
        <p:nvSpPr>
          <p:cNvPr id="9219" name="Subtitle 2">
            <a:extLst>
              <a:ext uri="{FF2B5EF4-FFF2-40B4-BE49-F238E27FC236}">
                <a16:creationId xmlns:a16="http://schemas.microsoft.com/office/drawing/2014/main" id="{547D9E0D-9BF9-50F4-8722-2E4097B5DCD1}"/>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63F1DBD6-47B0-1A8E-7898-06ABB97490B6}"/>
              </a:ext>
            </a:extLst>
          </p:cNvPr>
          <p:cNvSpPr>
            <a:spLocks noGrp="1"/>
          </p:cNvSpPr>
          <p:nvPr>
            <p:ph sz="quarter" idx="1"/>
          </p:nvPr>
        </p:nvSpPr>
        <p:spPr>
          <a:xfrm>
            <a:off x="322218" y="188913"/>
            <a:ext cx="11347268" cy="965200"/>
          </a:xfrm>
        </p:spPr>
        <p:txBody>
          <a:bodyPr/>
          <a:lstStyle/>
          <a:p>
            <a:pPr eaLnBrk="1" hangingPunct="1">
              <a:buFont typeface="Wingdings" panose="05000000000000000000" pitchFamily="2" charset="2"/>
              <a:buNone/>
            </a:pPr>
            <a:r>
              <a:rPr lang="en-CA" altLang="en-US" dirty="0"/>
              <a:t>C) What is the probability that the mean score of these 10 students is 80.5 or higher?</a:t>
            </a:r>
          </a:p>
          <a:p>
            <a:pPr eaLnBrk="1" hangingPunct="1"/>
            <a:endParaRPr lang="en-CA" altLang="en-US" dirty="0"/>
          </a:p>
        </p:txBody>
      </p:sp>
      <p:graphicFrame>
        <p:nvGraphicFramePr>
          <p:cNvPr id="4098" name="Object 2">
            <a:extLst>
              <a:ext uri="{FF2B5EF4-FFF2-40B4-BE49-F238E27FC236}">
                <a16:creationId xmlns:a16="http://schemas.microsoft.com/office/drawing/2014/main" id="{008A01F3-4F5B-7725-1596-C4DA27B10703}"/>
              </a:ext>
            </a:extLst>
          </p:cNvPr>
          <p:cNvGraphicFramePr>
            <a:graphicFrameLocks noChangeAspect="1"/>
          </p:cNvGraphicFramePr>
          <p:nvPr/>
        </p:nvGraphicFramePr>
        <p:xfrm>
          <a:off x="2135188" y="1196975"/>
          <a:ext cx="1335087" cy="436563"/>
        </p:xfrm>
        <a:graphic>
          <a:graphicData uri="http://schemas.openxmlformats.org/presentationml/2006/ole">
            <mc:AlternateContent xmlns:mc="http://schemas.openxmlformats.org/markup-compatibility/2006">
              <mc:Choice xmlns:v="urn:schemas-microsoft-com:vml" Requires="v">
                <p:oleObj name="Equation" r:id="rId4" imgW="698500" imgH="228600" progId="Equation.DSMT4">
                  <p:embed/>
                </p:oleObj>
              </mc:Choice>
              <mc:Fallback>
                <p:oleObj name="Equation" r:id="rId4" imgW="698500" imgH="228600" progId="Equation.DSMT4">
                  <p:embed/>
                  <p:pic>
                    <p:nvPicPr>
                      <p:cNvPr id="4098" name="Object 2">
                        <a:extLst>
                          <a:ext uri="{FF2B5EF4-FFF2-40B4-BE49-F238E27FC236}">
                            <a16:creationId xmlns:a16="http://schemas.microsoft.com/office/drawing/2014/main" id="{008A01F3-4F5B-7725-1596-C4DA27B10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1196975"/>
                        <a:ext cx="13350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 name="Object 3">
            <a:extLst>
              <a:ext uri="{FF2B5EF4-FFF2-40B4-BE49-F238E27FC236}">
                <a16:creationId xmlns:a16="http://schemas.microsoft.com/office/drawing/2014/main" id="{EB17A0C4-7286-E6EF-AC3B-AAC249E038D4}"/>
              </a:ext>
            </a:extLst>
          </p:cNvPr>
          <p:cNvGraphicFramePr>
            <a:graphicFrameLocks noChangeAspect="1"/>
          </p:cNvGraphicFramePr>
          <p:nvPr/>
        </p:nvGraphicFramePr>
        <p:xfrm>
          <a:off x="2135188" y="1827213"/>
          <a:ext cx="1346200" cy="449262"/>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4099" name="Object 3">
                        <a:extLst>
                          <a:ext uri="{FF2B5EF4-FFF2-40B4-BE49-F238E27FC236}">
                            <a16:creationId xmlns:a16="http://schemas.microsoft.com/office/drawing/2014/main" id="{EB17A0C4-7286-E6EF-AC3B-AAC249E03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8" y="1827213"/>
                        <a:ext cx="1346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1" name="Object 5">
            <a:extLst>
              <a:ext uri="{FF2B5EF4-FFF2-40B4-BE49-F238E27FC236}">
                <a16:creationId xmlns:a16="http://schemas.microsoft.com/office/drawing/2014/main" id="{EDF39EAC-A019-714A-F75A-E165B20302BE}"/>
              </a:ext>
            </a:extLst>
          </p:cNvPr>
          <p:cNvGraphicFramePr>
            <a:graphicFrameLocks noChangeAspect="1"/>
          </p:cNvGraphicFramePr>
          <p:nvPr/>
        </p:nvGraphicFramePr>
        <p:xfrm>
          <a:off x="4041775" y="1149350"/>
          <a:ext cx="1700213" cy="582613"/>
        </p:xfrm>
        <a:graphic>
          <a:graphicData uri="http://schemas.openxmlformats.org/presentationml/2006/ole">
            <mc:AlternateContent xmlns:mc="http://schemas.openxmlformats.org/markup-compatibility/2006">
              <mc:Choice xmlns:v="urn:schemas-microsoft-com:vml" Requires="v">
                <p:oleObj name="Equation" r:id="rId8" imgW="888614" imgH="304668" progId="Equation.DSMT4">
                  <p:embed/>
                </p:oleObj>
              </mc:Choice>
              <mc:Fallback>
                <p:oleObj name="Equation" r:id="rId8" imgW="888614" imgH="304668" progId="Equation.DSMT4">
                  <p:embed/>
                  <p:pic>
                    <p:nvPicPr>
                      <p:cNvPr id="4101" name="Object 5">
                        <a:extLst>
                          <a:ext uri="{FF2B5EF4-FFF2-40B4-BE49-F238E27FC236}">
                            <a16:creationId xmlns:a16="http://schemas.microsoft.com/office/drawing/2014/main" id="{EDF39EAC-A019-714A-F75A-E165B20302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1775" y="1149350"/>
                        <a:ext cx="1700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6">
            <a:extLst>
              <a:ext uri="{FF2B5EF4-FFF2-40B4-BE49-F238E27FC236}">
                <a16:creationId xmlns:a16="http://schemas.microsoft.com/office/drawing/2014/main" id="{90FE49A2-F920-9F7A-2CC1-81519E9D3C9E}"/>
              </a:ext>
            </a:extLst>
          </p:cNvPr>
          <p:cNvGraphicFramePr>
            <a:graphicFrameLocks noChangeAspect="1"/>
          </p:cNvGraphicFramePr>
          <p:nvPr/>
        </p:nvGraphicFramePr>
        <p:xfrm>
          <a:off x="5853113" y="1214438"/>
          <a:ext cx="4346575" cy="485775"/>
        </p:xfrm>
        <a:graphic>
          <a:graphicData uri="http://schemas.openxmlformats.org/presentationml/2006/ole">
            <mc:AlternateContent xmlns:mc="http://schemas.openxmlformats.org/markup-compatibility/2006">
              <mc:Choice xmlns:v="urn:schemas-microsoft-com:vml" Requires="v">
                <p:oleObj name="Equation" r:id="rId10" imgW="2273300" imgH="254000" progId="Equation.DSMT4">
                  <p:embed/>
                </p:oleObj>
              </mc:Choice>
              <mc:Fallback>
                <p:oleObj name="Equation" r:id="rId10" imgW="2273300" imgH="254000" progId="Equation.DSMT4">
                  <p:embed/>
                  <p:pic>
                    <p:nvPicPr>
                      <p:cNvPr id="4102" name="Object 6">
                        <a:extLst>
                          <a:ext uri="{FF2B5EF4-FFF2-40B4-BE49-F238E27FC236}">
                            <a16:creationId xmlns:a16="http://schemas.microsoft.com/office/drawing/2014/main" id="{90FE49A2-F920-9F7A-2CC1-81519E9D3C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3113" y="1214438"/>
                        <a:ext cx="4346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7">
            <a:extLst>
              <a:ext uri="{FF2B5EF4-FFF2-40B4-BE49-F238E27FC236}">
                <a16:creationId xmlns:a16="http://schemas.microsoft.com/office/drawing/2014/main" id="{DC0BE6A8-4475-D413-9506-9F60F4742571}"/>
              </a:ext>
            </a:extLst>
          </p:cNvPr>
          <p:cNvGraphicFramePr>
            <a:graphicFrameLocks noChangeAspect="1"/>
          </p:cNvGraphicFramePr>
          <p:nvPr/>
        </p:nvGraphicFramePr>
        <p:xfrm>
          <a:off x="5519738" y="1816100"/>
          <a:ext cx="1917700" cy="388938"/>
        </p:xfrm>
        <a:graphic>
          <a:graphicData uri="http://schemas.openxmlformats.org/presentationml/2006/ole">
            <mc:AlternateContent xmlns:mc="http://schemas.openxmlformats.org/markup-compatibility/2006">
              <mc:Choice xmlns:v="urn:schemas-microsoft-com:vml" Requires="v">
                <p:oleObj name="Equation" r:id="rId12" imgW="1002865" imgH="203112" progId="Equation.DSMT4">
                  <p:embed/>
                </p:oleObj>
              </mc:Choice>
              <mc:Fallback>
                <p:oleObj name="Equation" r:id="rId12" imgW="1002865" imgH="203112" progId="Equation.DSMT4">
                  <p:embed/>
                  <p:pic>
                    <p:nvPicPr>
                      <p:cNvPr id="9" name="Object 7">
                        <a:extLst>
                          <a:ext uri="{FF2B5EF4-FFF2-40B4-BE49-F238E27FC236}">
                            <a16:creationId xmlns:a16="http://schemas.microsoft.com/office/drawing/2014/main" id="{DC0BE6A8-4475-D413-9506-9F60F47425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9738" y="1816100"/>
                        <a:ext cx="1917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a:extLst>
              <a:ext uri="{FF2B5EF4-FFF2-40B4-BE49-F238E27FC236}">
                <a16:creationId xmlns:a16="http://schemas.microsoft.com/office/drawing/2014/main" id="{911CBD33-2845-C450-679A-8671CE058FCA}"/>
              </a:ext>
            </a:extLst>
          </p:cNvPr>
          <p:cNvSpPr>
            <a:spLocks noChangeArrowheads="1"/>
          </p:cNvSpPr>
          <p:nvPr/>
        </p:nvSpPr>
        <p:spPr bwMode="auto">
          <a:xfrm>
            <a:off x="1992313" y="2349500"/>
            <a:ext cx="6840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rPr>
              <a:t>It is very unlikely (less than 1% chance) that we would draw an SRS of 10 students whose average score exceeds 80.5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linds(horizontal)">
                                      <p:cBhvr>
                                        <p:cTn id="17" dur="5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linds(horizontal)">
                                      <p:cBhvr>
                                        <p:cTn id="22" dur="500"/>
                                        <p:tgtEl>
                                          <p:spTgt spid="41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F6E51FFA-A022-2E23-C393-0764AE2B696A}"/>
              </a:ext>
            </a:extLst>
          </p:cNvPr>
          <p:cNvSpPr>
            <a:spLocks noGrp="1"/>
          </p:cNvSpPr>
          <p:nvPr>
            <p:ph sz="quarter" idx="1"/>
          </p:nvPr>
        </p:nvSpPr>
        <p:spPr>
          <a:xfrm>
            <a:off x="339725" y="163513"/>
            <a:ext cx="11102975" cy="4873625"/>
          </a:xfrm>
        </p:spPr>
        <p:txBody>
          <a:bodyPr/>
          <a:lstStyle/>
          <a:p>
            <a:pPr marL="0" indent="0">
              <a:buFont typeface="Wingdings" panose="05000000000000000000" pitchFamily="2" charset="2"/>
              <a:buNone/>
            </a:pPr>
            <a:r>
              <a:rPr lang="en-US" altLang="en-US"/>
              <a:t>Ex: Suppose the weight of a chicken egg normally distributed with a mean weight of 60g and a standard deviation of 3g.  Which probability below will be bigger? Explain: </a:t>
            </a:r>
          </a:p>
          <a:p>
            <a:pPr marL="0" indent="0">
              <a:buFont typeface="Wingdings" panose="05000000000000000000" pitchFamily="2" charset="2"/>
              <a:buNone/>
            </a:pPr>
            <a:r>
              <a:rPr lang="en-US" altLang="en-US"/>
              <a:t>a) Taking the average weight of 10 eggs and the probability that the weight is more than 65?</a:t>
            </a:r>
          </a:p>
          <a:p>
            <a:pPr marL="0" indent="0">
              <a:buFont typeface="Wingdings" panose="05000000000000000000" pitchFamily="2" charset="2"/>
              <a:buNone/>
            </a:pPr>
            <a:r>
              <a:rPr lang="en-US" altLang="en-US"/>
              <a:t>b) Taking the total weight of 10 eggs and the probability that the combined weight is more than 650g?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F465-E406-D11A-4241-ECD119F68E47}"/>
              </a:ext>
            </a:extLst>
          </p:cNvPr>
          <p:cNvSpPr>
            <a:spLocks noGrp="1"/>
          </p:cNvSpPr>
          <p:nvPr>
            <p:ph type="title"/>
          </p:nvPr>
        </p:nvSpPr>
        <p:spPr>
          <a:xfrm>
            <a:off x="1981200" y="274638"/>
            <a:ext cx="7467600" cy="561975"/>
          </a:xfrm>
        </p:spPr>
        <p:txBody>
          <a:bodyPr/>
          <a:lstStyle/>
          <a:p>
            <a:pPr eaLnBrk="1" fontAlgn="auto" hangingPunct="1">
              <a:spcAft>
                <a:spcPts val="0"/>
              </a:spcAft>
              <a:defRPr/>
            </a:pPr>
            <a:r>
              <a:rPr lang="en-CA" dirty="0"/>
              <a:t>Activity 9B Penny Activity p597</a:t>
            </a:r>
          </a:p>
        </p:txBody>
      </p:sp>
      <p:sp>
        <p:nvSpPr>
          <p:cNvPr id="3" name="Content Placeholder 2">
            <a:extLst>
              <a:ext uri="{FF2B5EF4-FFF2-40B4-BE49-F238E27FC236}">
                <a16:creationId xmlns:a16="http://schemas.microsoft.com/office/drawing/2014/main" id="{C226BD22-5EFD-0DB6-D103-080E22411E92}"/>
              </a:ext>
            </a:extLst>
          </p:cNvPr>
          <p:cNvSpPr>
            <a:spLocks noGrp="1"/>
          </p:cNvSpPr>
          <p:nvPr>
            <p:ph sz="quarter" idx="1"/>
          </p:nvPr>
        </p:nvSpPr>
        <p:spPr>
          <a:xfrm>
            <a:off x="1981200" y="1125538"/>
            <a:ext cx="8291513" cy="4751387"/>
          </a:xfrm>
        </p:spPr>
        <p:txBody>
          <a:bodyPr/>
          <a:lstStyle/>
          <a:p>
            <a:pPr eaLnBrk="1" hangingPunct="1"/>
            <a:r>
              <a:rPr lang="en-CA" altLang="en-US"/>
              <a:t>The distribution of all pennies should be skewed right since there should be more new coins</a:t>
            </a:r>
          </a:p>
          <a:p>
            <a:pPr eaLnBrk="1" hangingPunct="1"/>
            <a:r>
              <a:rPr lang="en-CA" altLang="en-US"/>
              <a:t>If we take samples of 5 coins and did 15 simulations, the distribution will look approximately normal</a:t>
            </a:r>
          </a:p>
          <a:p>
            <a:pPr eaLnBrk="1" hangingPunct="1"/>
            <a:r>
              <a:rPr lang="en-CA" altLang="en-US"/>
              <a:t>If we repeat this experiment with a sample of 10 coins, the distribution will look even closer to a normal distribution</a:t>
            </a:r>
          </a:p>
          <a:p>
            <a:pPr eaLnBrk="1" hangingPunct="1"/>
            <a:r>
              <a:rPr lang="en-CA" altLang="en-US"/>
              <a:t>Goal: Despite the population distribution, the sampling distribution of any sample size “</a:t>
            </a:r>
            <a:r>
              <a:rPr lang="en-CA" altLang="en-US" i="1"/>
              <a:t>n</a:t>
            </a:r>
            <a:r>
              <a:rPr lang="en-CA" altLang="en-US"/>
              <a:t>” will always have a normal distribution.  The bigger the sample size, the closer to a normal distribution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25C39-3E9D-1FF1-3A7A-F3538F3E119B}"/>
              </a:ext>
            </a:extLst>
          </p:cNvPr>
          <p:cNvSpPr txBox="1">
            <a:spLocks/>
          </p:cNvSpPr>
          <p:nvPr/>
        </p:nvSpPr>
        <p:spPr>
          <a:xfrm>
            <a:off x="1981200" y="274638"/>
            <a:ext cx="7467600" cy="561975"/>
          </a:xfrm>
          <a:prstGeom prst="rect">
            <a:avLst/>
          </a:prstGeom>
        </p:spPr>
        <p:txBody>
          <a:bodyPr anchor="b">
            <a:normAutofit/>
          </a:bodyPr>
          <a:lstStyle/>
          <a:p>
            <a:pPr eaLnBrk="1" fontAlgn="auto" hangingPunct="1">
              <a:spcAft>
                <a:spcPts val="0"/>
              </a:spcAft>
              <a:defRPr/>
            </a:pPr>
            <a:r>
              <a:rPr lang="en-CA" sz="3000" cap="small">
                <a:solidFill>
                  <a:schemeClr val="tx2"/>
                </a:solidFill>
                <a:latin typeface="+mj-lt"/>
                <a:ea typeface="+mj-ea"/>
                <a:cs typeface="+mj-cs"/>
              </a:rPr>
              <a:t>Central Limit Theorem:</a:t>
            </a:r>
            <a:endParaRPr lang="en-CA" sz="3000" cap="small" dirty="0">
              <a:solidFill>
                <a:schemeClr val="tx2"/>
              </a:solidFill>
              <a:latin typeface="+mj-lt"/>
              <a:ea typeface="+mj-ea"/>
              <a:cs typeface="+mj-cs"/>
            </a:endParaRPr>
          </a:p>
        </p:txBody>
      </p:sp>
      <p:sp>
        <p:nvSpPr>
          <p:cNvPr id="5" name="Content Placeholder 2">
            <a:extLst>
              <a:ext uri="{FF2B5EF4-FFF2-40B4-BE49-F238E27FC236}">
                <a16:creationId xmlns:a16="http://schemas.microsoft.com/office/drawing/2014/main" id="{D1CFD524-9CD8-4993-A2B2-8D5E8A1907F3}"/>
              </a:ext>
            </a:extLst>
          </p:cNvPr>
          <p:cNvSpPr txBox="1">
            <a:spLocks/>
          </p:cNvSpPr>
          <p:nvPr/>
        </p:nvSpPr>
        <p:spPr bwMode="auto">
          <a:xfrm>
            <a:off x="1631950" y="836613"/>
            <a:ext cx="8569325" cy="1439862"/>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200" dirty="0">
                <a:latin typeface="+mn-lt"/>
                <a:cs typeface="+mn-cs"/>
              </a:rPr>
              <a:t>When we take  a SRS of size “n” from any population (skewed or normal) with a mean </a:t>
            </a:r>
            <a:r>
              <a:rPr lang="en-CA" sz="2200" i="1" dirty="0">
                <a:latin typeface="+mn-lt"/>
                <a:cs typeface="+mn-cs"/>
              </a:rPr>
              <a:t>µ</a:t>
            </a:r>
            <a:r>
              <a:rPr lang="en-CA" sz="2200" dirty="0">
                <a:latin typeface="+mn-lt"/>
                <a:cs typeface="+mn-cs"/>
              </a:rPr>
              <a:t> and finite standard deviation </a:t>
            </a:r>
            <a:r>
              <a:rPr lang="el-GR" sz="2200" i="1" dirty="0"/>
              <a:t>σ </a:t>
            </a:r>
            <a:r>
              <a:rPr lang="en-CA" sz="2200" dirty="0">
                <a:latin typeface="+mn-lt"/>
                <a:cs typeface="+mn-cs"/>
                <a:sym typeface="Wingdings" pitchFamily="2" charset="2"/>
              </a:rPr>
              <a:t> </a:t>
            </a:r>
            <a:r>
              <a:rPr lang="en-CA" sz="2200" i="1" dirty="0">
                <a:latin typeface="+mn-lt"/>
                <a:cs typeface="+mn-cs"/>
              </a:rPr>
              <a:t> </a:t>
            </a:r>
            <a:r>
              <a:rPr lang="en-CA" sz="2200" dirty="0">
                <a:latin typeface="+mn-lt"/>
                <a:cs typeface="+mn-cs"/>
              </a:rPr>
              <a:t>the sampling distribution of the sample mean “    ” will be close to a Normal distribution:</a:t>
            </a:r>
            <a:endParaRPr lang="el-GR" sz="2200" dirty="0">
              <a:latin typeface="+mn-lt"/>
              <a:cs typeface="+mn-cs"/>
            </a:endParaRPr>
          </a:p>
        </p:txBody>
      </p:sp>
      <p:graphicFrame>
        <p:nvGraphicFramePr>
          <p:cNvPr id="22532" name="Object 2">
            <a:extLst>
              <a:ext uri="{FF2B5EF4-FFF2-40B4-BE49-F238E27FC236}">
                <a16:creationId xmlns:a16="http://schemas.microsoft.com/office/drawing/2014/main" id="{8960CF24-E5CD-1E54-F97F-838C8E91CEA6}"/>
              </a:ext>
            </a:extLst>
          </p:cNvPr>
          <p:cNvGraphicFramePr>
            <a:graphicFrameLocks noChangeAspect="1"/>
          </p:cNvGraphicFramePr>
          <p:nvPr/>
        </p:nvGraphicFramePr>
        <p:xfrm>
          <a:off x="5864225" y="1773238"/>
          <a:ext cx="1455738" cy="936625"/>
        </p:xfrm>
        <a:graphic>
          <a:graphicData uri="http://schemas.openxmlformats.org/presentationml/2006/ole">
            <mc:AlternateContent xmlns:mc="http://schemas.openxmlformats.org/markup-compatibility/2006">
              <mc:Choice xmlns:v="urn:schemas-microsoft-com:vml" Requires="v">
                <p:oleObj name="Equation" r:id="rId4" imgW="711200" imgH="457200" progId="Equation.DSMT4">
                  <p:embed/>
                </p:oleObj>
              </mc:Choice>
              <mc:Fallback>
                <p:oleObj name="Equation" r:id="rId4" imgW="711200" imgH="457200" progId="Equation.DSMT4">
                  <p:embed/>
                  <p:pic>
                    <p:nvPicPr>
                      <p:cNvPr id="22532" name="Object 2">
                        <a:extLst>
                          <a:ext uri="{FF2B5EF4-FFF2-40B4-BE49-F238E27FC236}">
                            <a16:creationId xmlns:a16="http://schemas.microsoft.com/office/drawing/2014/main" id="{8960CF24-E5CD-1E54-F97F-838C8E91C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1773238"/>
                        <a:ext cx="1455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5" name="Picture 5">
            <a:extLst>
              <a:ext uri="{FF2B5EF4-FFF2-40B4-BE49-F238E27FC236}">
                <a16:creationId xmlns:a16="http://schemas.microsoft.com/office/drawing/2014/main" id="{ED581B6C-2F70-1E63-9D57-45A7F1BF1B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9612" t="18900" r="14362" b="42355"/>
          <a:stretch>
            <a:fillRect/>
          </a:stretch>
        </p:blipFill>
        <p:spPr bwMode="auto">
          <a:xfrm>
            <a:off x="1919288" y="2924175"/>
            <a:ext cx="25717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D4109BF-D2CC-C9CB-2336-8CD80E6D1665}"/>
              </a:ext>
            </a:extLst>
          </p:cNvPr>
          <p:cNvSpPr>
            <a:spLocks noChangeArrowheads="1"/>
          </p:cNvSpPr>
          <p:nvPr/>
        </p:nvSpPr>
        <p:spPr bwMode="auto">
          <a:xfrm>
            <a:off x="1703388" y="4835525"/>
            <a:ext cx="28797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The age distribution of 35 pennies. The population distribution is skewed left</a:t>
            </a:r>
          </a:p>
        </p:txBody>
      </p:sp>
      <p:graphicFrame>
        <p:nvGraphicFramePr>
          <p:cNvPr id="9" name="Object 6">
            <a:extLst>
              <a:ext uri="{FF2B5EF4-FFF2-40B4-BE49-F238E27FC236}">
                <a16:creationId xmlns:a16="http://schemas.microsoft.com/office/drawing/2014/main" id="{81691E14-F848-42DD-C104-D6013B77614F}"/>
              </a:ext>
            </a:extLst>
          </p:cNvPr>
          <p:cNvGraphicFramePr>
            <a:graphicFrameLocks noChangeAspect="1"/>
          </p:cNvGraphicFramePr>
          <p:nvPr/>
        </p:nvGraphicFramePr>
        <p:xfrm>
          <a:off x="2424113" y="5965825"/>
          <a:ext cx="1428750" cy="415925"/>
        </p:xfrm>
        <a:graphic>
          <a:graphicData uri="http://schemas.openxmlformats.org/presentationml/2006/ole">
            <mc:AlternateContent xmlns:mc="http://schemas.openxmlformats.org/markup-compatibility/2006">
              <mc:Choice xmlns:v="urn:schemas-microsoft-com:vml" Requires="v">
                <p:oleObj name="Equation" r:id="rId7" imgW="698197" imgH="203112" progId="Equation.DSMT4">
                  <p:embed/>
                </p:oleObj>
              </mc:Choice>
              <mc:Fallback>
                <p:oleObj name="Equation" r:id="rId7" imgW="698197" imgH="203112" progId="Equation.DSMT4">
                  <p:embed/>
                  <p:pic>
                    <p:nvPicPr>
                      <p:cNvPr id="9" name="Object 6">
                        <a:extLst>
                          <a:ext uri="{FF2B5EF4-FFF2-40B4-BE49-F238E27FC236}">
                            <a16:creationId xmlns:a16="http://schemas.microsoft.com/office/drawing/2014/main" id="{81691E14-F848-42DD-C104-D6013B776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113" y="5965825"/>
                        <a:ext cx="1428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a:extLst>
              <a:ext uri="{FF2B5EF4-FFF2-40B4-BE49-F238E27FC236}">
                <a16:creationId xmlns:a16="http://schemas.microsoft.com/office/drawing/2014/main" id="{D1AAC6DB-C409-8000-D638-A5FED00C0318}"/>
              </a:ext>
            </a:extLst>
          </p:cNvPr>
          <p:cNvSpPr>
            <a:spLocks noChangeArrowheads="1"/>
          </p:cNvSpPr>
          <p:nvPr/>
        </p:nvSpPr>
        <p:spPr bwMode="auto">
          <a:xfrm>
            <a:off x="4583113" y="4797425"/>
            <a:ext cx="288131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Sample size: n= 5. </a:t>
            </a:r>
            <a:br>
              <a:rPr lang="en-CA" altLang="en-US" sz="1900">
                <a:solidFill>
                  <a:srgbClr val="FF0000"/>
                </a:solidFill>
              </a:rPr>
            </a:br>
            <a:r>
              <a:rPr lang="en-CA" altLang="en-US" sz="1900">
                <a:solidFill>
                  <a:srgbClr val="FF0000"/>
                </a:solidFill>
              </a:rPr>
              <a:t>15 simulations. The distribution of “x” looks Normal</a:t>
            </a:r>
          </a:p>
        </p:txBody>
      </p:sp>
      <p:graphicFrame>
        <p:nvGraphicFramePr>
          <p:cNvPr id="12" name="Object 8">
            <a:extLst>
              <a:ext uri="{FF2B5EF4-FFF2-40B4-BE49-F238E27FC236}">
                <a16:creationId xmlns:a16="http://schemas.microsoft.com/office/drawing/2014/main" id="{45DFEDD6-2E71-D805-8203-50697B5F0223}"/>
              </a:ext>
            </a:extLst>
          </p:cNvPr>
          <p:cNvGraphicFramePr>
            <a:graphicFrameLocks noChangeAspect="1"/>
          </p:cNvGraphicFramePr>
          <p:nvPr/>
        </p:nvGraphicFramePr>
        <p:xfrm>
          <a:off x="5114925" y="5913438"/>
          <a:ext cx="1844675" cy="468312"/>
        </p:xfrm>
        <a:graphic>
          <a:graphicData uri="http://schemas.openxmlformats.org/presentationml/2006/ole">
            <mc:AlternateContent xmlns:mc="http://schemas.openxmlformats.org/markup-compatibility/2006">
              <mc:Choice xmlns:v="urn:schemas-microsoft-com:vml" Requires="v">
                <p:oleObj name="Equation" r:id="rId9" imgW="901309" imgH="228501" progId="Equation.DSMT4">
                  <p:embed/>
                </p:oleObj>
              </mc:Choice>
              <mc:Fallback>
                <p:oleObj name="Equation" r:id="rId9" imgW="901309" imgH="228501" progId="Equation.DSMT4">
                  <p:embed/>
                  <p:pic>
                    <p:nvPicPr>
                      <p:cNvPr id="12" name="Object 8">
                        <a:extLst>
                          <a:ext uri="{FF2B5EF4-FFF2-40B4-BE49-F238E27FC236}">
                            <a16:creationId xmlns:a16="http://schemas.microsoft.com/office/drawing/2014/main" id="{45DFEDD6-2E71-D805-8203-50697B5F02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4925" y="5913438"/>
                        <a:ext cx="18446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9">
            <a:extLst>
              <a:ext uri="{FF2B5EF4-FFF2-40B4-BE49-F238E27FC236}">
                <a16:creationId xmlns:a16="http://schemas.microsoft.com/office/drawing/2014/main" id="{97D6ED12-1305-2B37-3681-216E6A27312C}"/>
              </a:ext>
            </a:extLst>
          </p:cNvPr>
          <p:cNvGraphicFramePr>
            <a:graphicFrameLocks noChangeAspect="1"/>
          </p:cNvGraphicFramePr>
          <p:nvPr/>
        </p:nvGraphicFramePr>
        <p:xfrm>
          <a:off x="5087938" y="6345238"/>
          <a:ext cx="1792287" cy="468312"/>
        </p:xfrm>
        <a:graphic>
          <a:graphicData uri="http://schemas.openxmlformats.org/presentationml/2006/ole">
            <mc:AlternateContent xmlns:mc="http://schemas.openxmlformats.org/markup-compatibility/2006">
              <mc:Choice xmlns:v="urn:schemas-microsoft-com:vml" Requires="v">
                <p:oleObj name="Equation" r:id="rId11" imgW="876300" imgH="228600" progId="Equation.DSMT4">
                  <p:embed/>
                </p:oleObj>
              </mc:Choice>
              <mc:Fallback>
                <p:oleObj name="Equation" r:id="rId11" imgW="876300" imgH="228600" progId="Equation.DSMT4">
                  <p:embed/>
                  <p:pic>
                    <p:nvPicPr>
                      <p:cNvPr id="13" name="Object 9">
                        <a:extLst>
                          <a:ext uri="{FF2B5EF4-FFF2-40B4-BE49-F238E27FC236}">
                            <a16:creationId xmlns:a16="http://schemas.microsoft.com/office/drawing/2014/main" id="{97D6ED12-1305-2B37-3681-216E6A2731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7938" y="6345238"/>
                        <a:ext cx="17922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70" name="Picture 10">
            <a:extLst>
              <a:ext uri="{FF2B5EF4-FFF2-40B4-BE49-F238E27FC236}">
                <a16:creationId xmlns:a16="http://schemas.microsoft.com/office/drawing/2014/main" id="{677DB755-C84A-0A2D-BFE1-2A0FD6D3B2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50793" t="21735" r="19676" b="45190"/>
          <a:stretch>
            <a:fillRect/>
          </a:stretch>
        </p:blipFill>
        <p:spPr bwMode="auto">
          <a:xfrm>
            <a:off x="7608888" y="2924175"/>
            <a:ext cx="25193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a:extLst>
              <a:ext uri="{FF2B5EF4-FFF2-40B4-BE49-F238E27FC236}">
                <a16:creationId xmlns:a16="http://schemas.microsoft.com/office/drawing/2014/main" id="{4F4FEA8E-838B-3055-2F36-DA258615ED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9571" t="22681" r="27354" b="40466"/>
          <a:stretch>
            <a:fillRect/>
          </a:stretch>
        </p:blipFill>
        <p:spPr bwMode="auto">
          <a:xfrm>
            <a:off x="4656138" y="2924175"/>
            <a:ext cx="24812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F8B408EC-0B33-D937-7D83-B9F34DBDF38B}"/>
              </a:ext>
            </a:extLst>
          </p:cNvPr>
          <p:cNvSpPr>
            <a:spLocks noChangeArrowheads="1"/>
          </p:cNvSpPr>
          <p:nvPr/>
        </p:nvSpPr>
        <p:spPr bwMode="auto">
          <a:xfrm>
            <a:off x="7464425" y="4797425"/>
            <a:ext cx="28797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Sample size: n= 10. </a:t>
            </a:r>
            <a:br>
              <a:rPr lang="en-CA" altLang="en-US" sz="1900">
                <a:solidFill>
                  <a:srgbClr val="FF0000"/>
                </a:solidFill>
              </a:rPr>
            </a:br>
            <a:r>
              <a:rPr lang="en-CA" altLang="en-US" sz="1900">
                <a:solidFill>
                  <a:srgbClr val="FF0000"/>
                </a:solidFill>
              </a:rPr>
              <a:t>15 simulations. The distribution of “x” looks more Normal</a:t>
            </a:r>
          </a:p>
        </p:txBody>
      </p:sp>
      <p:graphicFrame>
        <p:nvGraphicFramePr>
          <p:cNvPr id="17" name="Object 12">
            <a:extLst>
              <a:ext uri="{FF2B5EF4-FFF2-40B4-BE49-F238E27FC236}">
                <a16:creationId xmlns:a16="http://schemas.microsoft.com/office/drawing/2014/main" id="{A404DD9E-1418-A323-AF7C-2E61B2118E2A}"/>
              </a:ext>
            </a:extLst>
          </p:cNvPr>
          <p:cNvGraphicFramePr>
            <a:graphicFrameLocks noChangeAspect="1"/>
          </p:cNvGraphicFramePr>
          <p:nvPr/>
        </p:nvGraphicFramePr>
        <p:xfrm>
          <a:off x="7713663" y="5913438"/>
          <a:ext cx="1687512" cy="468312"/>
        </p:xfrm>
        <a:graphic>
          <a:graphicData uri="http://schemas.openxmlformats.org/presentationml/2006/ole">
            <mc:AlternateContent xmlns:mc="http://schemas.openxmlformats.org/markup-compatibility/2006">
              <mc:Choice xmlns:v="urn:schemas-microsoft-com:vml" Requires="v">
                <p:oleObj name="Equation" r:id="rId15" imgW="825500" imgH="228600" progId="Equation.DSMT4">
                  <p:embed/>
                </p:oleObj>
              </mc:Choice>
              <mc:Fallback>
                <p:oleObj name="Equation" r:id="rId15" imgW="825500" imgH="228600" progId="Equation.DSMT4">
                  <p:embed/>
                  <p:pic>
                    <p:nvPicPr>
                      <p:cNvPr id="17" name="Object 12">
                        <a:extLst>
                          <a:ext uri="{FF2B5EF4-FFF2-40B4-BE49-F238E27FC236}">
                            <a16:creationId xmlns:a16="http://schemas.microsoft.com/office/drawing/2014/main" id="{A404DD9E-1418-A323-AF7C-2E61B2118E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3663" y="5913438"/>
                        <a:ext cx="16875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3">
            <a:extLst>
              <a:ext uri="{FF2B5EF4-FFF2-40B4-BE49-F238E27FC236}">
                <a16:creationId xmlns:a16="http://schemas.microsoft.com/office/drawing/2014/main" id="{1709E780-DC4F-D806-8E89-D288CF22E5AD}"/>
              </a:ext>
            </a:extLst>
          </p:cNvPr>
          <p:cNvGraphicFramePr>
            <a:graphicFrameLocks noChangeAspect="1"/>
          </p:cNvGraphicFramePr>
          <p:nvPr/>
        </p:nvGraphicFramePr>
        <p:xfrm>
          <a:off x="7680325" y="6345238"/>
          <a:ext cx="2155825" cy="468312"/>
        </p:xfrm>
        <a:graphic>
          <a:graphicData uri="http://schemas.openxmlformats.org/presentationml/2006/ole">
            <mc:AlternateContent xmlns:mc="http://schemas.openxmlformats.org/markup-compatibility/2006">
              <mc:Choice xmlns:v="urn:schemas-microsoft-com:vml" Requires="v">
                <p:oleObj name="Equation" r:id="rId17" imgW="1054100" imgH="228600" progId="Equation.DSMT4">
                  <p:embed/>
                </p:oleObj>
              </mc:Choice>
              <mc:Fallback>
                <p:oleObj name="Equation" r:id="rId17" imgW="1054100" imgH="228600" progId="Equation.DSMT4">
                  <p:embed/>
                  <p:pic>
                    <p:nvPicPr>
                      <p:cNvPr id="18" name="Object 13">
                        <a:extLst>
                          <a:ext uri="{FF2B5EF4-FFF2-40B4-BE49-F238E27FC236}">
                            <a16:creationId xmlns:a16="http://schemas.microsoft.com/office/drawing/2014/main" id="{1709E780-DC4F-D806-8E89-D288CF22E5A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80325" y="6345238"/>
                        <a:ext cx="21558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44" name="Object 14">
            <a:extLst>
              <a:ext uri="{FF2B5EF4-FFF2-40B4-BE49-F238E27FC236}">
                <a16:creationId xmlns:a16="http://schemas.microsoft.com/office/drawing/2014/main" id="{8A54AAA1-BF96-969A-99F6-49B340A44822}"/>
              </a:ext>
            </a:extLst>
          </p:cNvPr>
          <p:cNvGraphicFramePr>
            <a:graphicFrameLocks noChangeAspect="1"/>
          </p:cNvGraphicFramePr>
          <p:nvPr/>
        </p:nvGraphicFramePr>
        <p:xfrm>
          <a:off x="8067675" y="1557338"/>
          <a:ext cx="260350" cy="368300"/>
        </p:xfrm>
        <a:graphic>
          <a:graphicData uri="http://schemas.openxmlformats.org/presentationml/2006/ole">
            <mc:AlternateContent xmlns:mc="http://schemas.openxmlformats.org/markup-compatibility/2006">
              <mc:Choice xmlns:v="urn:schemas-microsoft-com:vml" Requires="v">
                <p:oleObj name="Equation" r:id="rId19" imgW="126780" imgH="215526" progId="Equation.DSMT4">
                  <p:embed/>
                </p:oleObj>
              </mc:Choice>
              <mc:Fallback>
                <p:oleObj name="Equation" r:id="rId19" imgW="126780" imgH="215526" progId="Equation.DSMT4">
                  <p:embed/>
                  <p:pic>
                    <p:nvPicPr>
                      <p:cNvPr id="22544" name="Object 14">
                        <a:extLst>
                          <a:ext uri="{FF2B5EF4-FFF2-40B4-BE49-F238E27FC236}">
                            <a16:creationId xmlns:a16="http://schemas.microsoft.com/office/drawing/2014/main" id="{8A54AAA1-BF96-969A-99F6-49B340A448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67675" y="1557338"/>
                        <a:ext cx="26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blinds(horizontal)">
                                      <p:cBhvr>
                                        <p:cTn id="22" dur="500"/>
                                        <p:tgtEl>
                                          <p:spTgt spid="153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370"/>
                                        </p:tgtEl>
                                        <p:attrNameLst>
                                          <p:attrName>style.visibility</p:attrName>
                                        </p:attrNameLst>
                                      </p:cBhvr>
                                      <p:to>
                                        <p:strVal val="visible"/>
                                      </p:to>
                                    </p:set>
                                    <p:animEffect transition="in" filter="blinds(horizontal)">
                                      <p:cBhvr>
                                        <p:cTn id="42" dur="500"/>
                                        <p:tgtEl>
                                          <p:spTgt spid="153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D5F6-3A48-1202-99E3-8503F153C4D9}"/>
              </a:ext>
            </a:extLst>
          </p:cNvPr>
          <p:cNvSpPr>
            <a:spLocks noGrp="1"/>
          </p:cNvSpPr>
          <p:nvPr>
            <p:ph type="title"/>
          </p:nvPr>
        </p:nvSpPr>
        <p:spPr/>
        <p:txBody>
          <a:bodyPr/>
          <a:lstStyle/>
          <a:p>
            <a:pPr eaLnBrk="1" hangingPunct="1">
              <a:defRPr/>
            </a:pPr>
            <a:r>
              <a:rPr lang="en-CA" dirty="0"/>
              <a:t>Homework: </a:t>
            </a:r>
          </a:p>
        </p:txBody>
      </p:sp>
      <p:sp>
        <p:nvSpPr>
          <p:cNvPr id="25603" name="Content Placeholder 2">
            <a:extLst>
              <a:ext uri="{FF2B5EF4-FFF2-40B4-BE49-F238E27FC236}">
                <a16:creationId xmlns:a16="http://schemas.microsoft.com/office/drawing/2014/main" id="{CBA6AD48-0B6C-915E-3CC8-EC258E9B74B5}"/>
              </a:ext>
            </a:extLst>
          </p:cNvPr>
          <p:cNvSpPr>
            <a:spLocks noGrp="1"/>
          </p:cNvSpPr>
          <p:nvPr>
            <p:ph sz="quarter" idx="1"/>
          </p:nvPr>
        </p:nvSpPr>
        <p:spPr>
          <a:xfrm>
            <a:off x="1981200" y="1600200"/>
            <a:ext cx="7467600" cy="4873625"/>
          </a:xfrm>
        </p:spPr>
        <p:txBody>
          <a:bodyPr/>
          <a:lstStyle/>
          <a:p>
            <a:pPr eaLnBrk="1" hangingPunct="1"/>
            <a:r>
              <a:rPr lang="en-CA" altLang="en-US"/>
              <a:t>TPS 9.24, 9.31, 9.33 	</a:t>
            </a:r>
          </a:p>
          <a:p>
            <a:pPr eaLnBrk="1" hangingPunct="1"/>
            <a:r>
              <a:rPr lang="en-CA" altLang="en-US"/>
              <a:t>TPS 9.35, 9.37, 9.38, 9.47 	</a:t>
            </a:r>
          </a:p>
          <a:p>
            <a:pPr eaLnBrk="1" hangingPunct="1"/>
            <a:endParaRPr lang="en-CA"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D05270-A6EA-4FC3-BF89-2C57FA743E1C}"/>
              </a:ext>
            </a:extLst>
          </p:cNvPr>
          <p:cNvPicPr>
            <a:picLocks noChangeAspect="1"/>
          </p:cNvPicPr>
          <p:nvPr/>
        </p:nvPicPr>
        <p:blipFill>
          <a:blip r:embed="rId4">
            <a:alphaModFix amt="59000"/>
          </a:blip>
          <a:stretch>
            <a:fillRect/>
          </a:stretch>
        </p:blipFill>
        <p:spPr>
          <a:xfrm>
            <a:off x="2485696" y="1100439"/>
            <a:ext cx="7064704" cy="4016895"/>
          </a:xfrm>
          <a:prstGeom prst="rect">
            <a:avLst/>
          </a:prstGeom>
          <a:solidFill>
            <a:schemeClr val="bg1">
              <a:alpha val="0"/>
            </a:schemeClr>
          </a:solidFill>
        </p:spPr>
      </p:pic>
      <p:sp>
        <p:nvSpPr>
          <p:cNvPr id="5" name="Freeform: Shape 4">
            <a:extLst>
              <a:ext uri="{FF2B5EF4-FFF2-40B4-BE49-F238E27FC236}">
                <a16:creationId xmlns:a16="http://schemas.microsoft.com/office/drawing/2014/main" id="{34A04F33-BED4-DAFA-8F02-38EC3B60EF16}"/>
              </a:ext>
            </a:extLst>
          </p:cNvPr>
          <p:cNvSpPr/>
          <p:nvPr/>
        </p:nvSpPr>
        <p:spPr>
          <a:xfrm>
            <a:off x="2550695" y="1230659"/>
            <a:ext cx="6930189" cy="3753852"/>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53852">
                <a:moveTo>
                  <a:pt x="0" y="3753852"/>
                </a:moveTo>
                <a:lnTo>
                  <a:pt x="501888" y="3753852"/>
                </a:lnTo>
                <a:lnTo>
                  <a:pt x="976276" y="3726352"/>
                </a:lnTo>
                <a:lnTo>
                  <a:pt x="1388788" y="3636974"/>
                </a:lnTo>
                <a:lnTo>
                  <a:pt x="1656920" y="3478845"/>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60758" y="2915079"/>
                </a:lnTo>
                <a:lnTo>
                  <a:pt x="5018887" y="3169461"/>
                </a:lnTo>
                <a:lnTo>
                  <a:pt x="5170141" y="3348216"/>
                </a:lnTo>
                <a:lnTo>
                  <a:pt x="5293894" y="3478845"/>
                </a:lnTo>
                <a:lnTo>
                  <a:pt x="5472649" y="3581973"/>
                </a:lnTo>
                <a:lnTo>
                  <a:pt x="5651404" y="3671350"/>
                </a:lnTo>
                <a:lnTo>
                  <a:pt x="5871410" y="3719476"/>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chemeClr val="accent1">
              <a:alpha val="19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049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DCC6-2E08-805B-D4C0-B4E0B73ED597}"/>
              </a:ext>
            </a:extLst>
          </p:cNvPr>
          <p:cNvSpPr>
            <a:spLocks noGrp="1"/>
          </p:cNvSpPr>
          <p:nvPr>
            <p:ph type="title"/>
          </p:nvPr>
        </p:nvSpPr>
        <p:spPr>
          <a:xfrm>
            <a:off x="339635" y="187552"/>
            <a:ext cx="9956800" cy="543968"/>
          </a:xfrm>
        </p:spPr>
        <p:txBody>
          <a:bodyPr>
            <a:normAutofit fontScale="90000"/>
          </a:bodyPr>
          <a:lstStyle/>
          <a:p>
            <a:r>
              <a:rPr lang="en-US" dirty="0"/>
              <a:t>Does Sample Size Matter? </a:t>
            </a:r>
          </a:p>
        </p:txBody>
      </p:sp>
      <p:sp>
        <p:nvSpPr>
          <p:cNvPr id="3" name="Content Placeholder 2">
            <a:extLst>
              <a:ext uri="{FF2B5EF4-FFF2-40B4-BE49-F238E27FC236}">
                <a16:creationId xmlns:a16="http://schemas.microsoft.com/office/drawing/2014/main" id="{6291A910-84FF-A1DE-4B4E-0B72B0371F83}"/>
              </a:ext>
            </a:extLst>
          </p:cNvPr>
          <p:cNvSpPr>
            <a:spLocks noGrp="1"/>
          </p:cNvSpPr>
          <p:nvPr>
            <p:ph sz="quarter" idx="1"/>
          </p:nvPr>
        </p:nvSpPr>
        <p:spPr>
          <a:xfrm>
            <a:off x="103474" y="695660"/>
            <a:ext cx="11382103" cy="923108"/>
          </a:xfrm>
        </p:spPr>
        <p:txBody>
          <a:bodyPr/>
          <a:lstStyle/>
          <a:p>
            <a:r>
              <a:rPr lang="en-US" dirty="0"/>
              <a:t>When the sample size is greater, the spread of the sampling distribution becomes smaller</a:t>
            </a:r>
          </a:p>
        </p:txBody>
      </p:sp>
      <p:pic>
        <p:nvPicPr>
          <p:cNvPr id="4" name="Picture 3">
            <a:extLst>
              <a:ext uri="{FF2B5EF4-FFF2-40B4-BE49-F238E27FC236}">
                <a16:creationId xmlns:a16="http://schemas.microsoft.com/office/drawing/2014/main" id="{14E63D6F-F469-5B9A-042A-6ACE58BAA033}"/>
              </a:ext>
            </a:extLst>
          </p:cNvPr>
          <p:cNvPicPr>
            <a:picLocks noChangeAspect="1"/>
          </p:cNvPicPr>
          <p:nvPr/>
        </p:nvPicPr>
        <p:blipFill>
          <a:blip r:embed="rId4"/>
          <a:stretch>
            <a:fillRect/>
          </a:stretch>
        </p:blipFill>
        <p:spPr>
          <a:xfrm>
            <a:off x="197609" y="3001760"/>
            <a:ext cx="7426847" cy="2988134"/>
          </a:xfrm>
          <a:prstGeom prst="rect">
            <a:avLst/>
          </a:prstGeom>
        </p:spPr>
      </p:pic>
      <p:sp>
        <p:nvSpPr>
          <p:cNvPr id="5" name="TextBox 4">
            <a:extLst>
              <a:ext uri="{FF2B5EF4-FFF2-40B4-BE49-F238E27FC236}">
                <a16:creationId xmlns:a16="http://schemas.microsoft.com/office/drawing/2014/main" id="{47799E64-6901-E49B-F304-BC57681EC82D}"/>
              </a:ext>
            </a:extLst>
          </p:cNvPr>
          <p:cNvSpPr txBox="1">
            <a:spLocks noChangeArrowheads="1"/>
          </p:cNvSpPr>
          <p:nvPr/>
        </p:nvSpPr>
        <p:spPr bwMode="auto">
          <a:xfrm>
            <a:off x="6274775" y="2402751"/>
            <a:ext cx="45712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Suppose this is the population distribution of a random variable “X”</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A9C9CFE-9398-418C-0976-8D022267B8B1}"/>
                  </a:ext>
                </a:extLst>
              </p:cNvPr>
              <p:cNvSpPr txBox="1">
                <a:spLocks/>
              </p:cNvSpPr>
              <p:nvPr/>
            </p:nvSpPr>
            <p:spPr bwMode="auto">
              <a:xfrm>
                <a:off x="67616" y="1444675"/>
                <a:ext cx="11382103" cy="923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we take samples of size 16 and create a sample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the spread of the distribution will become smaller by 1/4</a:t>
                </a:r>
              </a:p>
            </p:txBody>
          </p:sp>
        </mc:Choice>
        <mc:Fallback xmlns="">
          <p:sp>
            <p:nvSpPr>
              <p:cNvPr id="6" name="Content Placeholder 2">
                <a:extLst>
                  <a:ext uri="{FF2B5EF4-FFF2-40B4-BE49-F238E27FC236}">
                    <a16:creationId xmlns:a16="http://schemas.microsoft.com/office/drawing/2014/main" id="{DA9C9CFE-9398-418C-0976-8D022267B8B1}"/>
                  </a:ext>
                </a:extLst>
              </p:cNvPr>
              <p:cNvSpPr txBox="1">
                <a:spLocks noRot="1" noChangeAspect="1" noMove="1" noResize="1" noEditPoints="1" noAdjustHandles="1" noChangeArrowheads="1" noChangeShapeType="1" noTextEdit="1"/>
              </p:cNvSpPr>
              <p:nvPr/>
            </p:nvSpPr>
            <p:spPr bwMode="auto">
              <a:xfrm>
                <a:off x="67616" y="1444675"/>
                <a:ext cx="11382103" cy="923108"/>
              </a:xfrm>
              <a:prstGeom prst="rect">
                <a:avLst/>
              </a:prstGeom>
              <a:blipFill>
                <a:blip r:embed="rId5"/>
                <a:stretch>
                  <a:fillRect l="-214" t="-5298" b="-46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4CD77197-6FD6-AEA6-F50D-9F582E4DFE16}"/>
              </a:ext>
            </a:extLst>
          </p:cNvPr>
          <p:cNvCxnSpPr>
            <a:cxnSpLocks/>
          </p:cNvCxnSpPr>
          <p:nvPr/>
        </p:nvCxnSpPr>
        <p:spPr>
          <a:xfrm flipH="1">
            <a:off x="3920769" y="2843326"/>
            <a:ext cx="1" cy="317470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8F442F09-E4AE-2760-01ED-7E9C4F2F0105}"/>
              </a:ext>
            </a:extLst>
          </p:cNvPr>
          <p:cNvGraphicFramePr>
            <a:graphicFrameLocks noChangeAspect="1"/>
          </p:cNvGraphicFramePr>
          <p:nvPr>
            <p:extLst>
              <p:ext uri="{D42A27DB-BD31-4B8C-83A1-F6EECF244321}">
                <p14:modId xmlns:p14="http://schemas.microsoft.com/office/powerpoint/2010/main" val="601833037"/>
              </p:ext>
            </p:extLst>
          </p:nvPr>
        </p:nvGraphicFramePr>
        <p:xfrm>
          <a:off x="10845992" y="2502420"/>
          <a:ext cx="864531" cy="508548"/>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9" name="Object 8">
                        <a:extLst>
                          <a:ext uri="{FF2B5EF4-FFF2-40B4-BE49-F238E27FC236}">
                            <a16:creationId xmlns:a16="http://schemas.microsoft.com/office/drawing/2014/main" id="{8F442F09-E4AE-2760-01ED-7E9C4F2F0105}"/>
                          </a:ext>
                        </a:extLst>
                      </p:cNvPr>
                      <p:cNvPicPr/>
                      <p:nvPr/>
                    </p:nvPicPr>
                    <p:blipFill>
                      <a:blip r:embed="rId7"/>
                      <a:stretch>
                        <a:fillRect/>
                      </a:stretch>
                    </p:blipFill>
                    <p:spPr>
                      <a:xfrm>
                        <a:off x="10845992" y="2502420"/>
                        <a:ext cx="864531" cy="508548"/>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8557FA0E-CAED-CE69-0D4F-8D5729097C8B}"/>
              </a:ext>
            </a:extLst>
          </p:cNvPr>
          <p:cNvSpPr/>
          <p:nvPr/>
        </p:nvSpPr>
        <p:spPr>
          <a:xfrm>
            <a:off x="2703057" y="3099598"/>
            <a:ext cx="2415953" cy="2792459"/>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53852">
                <a:moveTo>
                  <a:pt x="0" y="3753852"/>
                </a:moveTo>
                <a:lnTo>
                  <a:pt x="501888" y="3753852"/>
                </a:lnTo>
                <a:lnTo>
                  <a:pt x="976276" y="3726352"/>
                </a:lnTo>
                <a:lnTo>
                  <a:pt x="1388788" y="3636974"/>
                </a:lnTo>
                <a:lnTo>
                  <a:pt x="1656920" y="3478845"/>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60758" y="2915079"/>
                </a:lnTo>
                <a:lnTo>
                  <a:pt x="5018887" y="3169461"/>
                </a:lnTo>
                <a:lnTo>
                  <a:pt x="5170141" y="3348216"/>
                </a:lnTo>
                <a:lnTo>
                  <a:pt x="5293894" y="3478845"/>
                </a:lnTo>
                <a:lnTo>
                  <a:pt x="5472649" y="3581973"/>
                </a:lnTo>
                <a:lnTo>
                  <a:pt x="5651404" y="3671350"/>
                </a:lnTo>
                <a:lnTo>
                  <a:pt x="5871410" y="3719476"/>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chemeClr val="accent1">
              <a:alpha val="19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a:extLst>
              <a:ext uri="{FF2B5EF4-FFF2-40B4-BE49-F238E27FC236}">
                <a16:creationId xmlns:a16="http://schemas.microsoft.com/office/drawing/2014/main" id="{4CAB6624-EC26-A9D3-93B1-9B533978BE7A}"/>
              </a:ext>
            </a:extLst>
          </p:cNvPr>
          <p:cNvGraphicFramePr>
            <a:graphicFrameLocks noChangeAspect="1"/>
          </p:cNvGraphicFramePr>
          <p:nvPr>
            <p:extLst>
              <p:ext uri="{D42A27DB-BD31-4B8C-83A1-F6EECF244321}">
                <p14:modId xmlns:p14="http://schemas.microsoft.com/office/powerpoint/2010/main" val="1613512801"/>
              </p:ext>
            </p:extLst>
          </p:nvPr>
        </p:nvGraphicFramePr>
        <p:xfrm>
          <a:off x="3424332" y="5998866"/>
          <a:ext cx="1017588" cy="406400"/>
        </p:xfrm>
        <a:graphic>
          <a:graphicData uri="http://schemas.openxmlformats.org/presentationml/2006/ole">
            <mc:AlternateContent xmlns:mc="http://schemas.openxmlformats.org/markup-compatibility/2006">
              <mc:Choice xmlns:v="urn:schemas-microsoft-com:vml" Requires="v">
                <p:oleObj name="Equation" r:id="rId8" imgW="507960" imgH="203040" progId="Equation.DSMT4">
                  <p:embed/>
                </p:oleObj>
              </mc:Choice>
              <mc:Fallback>
                <p:oleObj name="Equation" r:id="rId8" imgW="507960" imgH="203040" progId="Equation.DSMT4">
                  <p:embed/>
                  <p:pic>
                    <p:nvPicPr>
                      <p:cNvPr id="16" name="Object 15">
                        <a:extLst>
                          <a:ext uri="{FF2B5EF4-FFF2-40B4-BE49-F238E27FC236}">
                            <a16:creationId xmlns:a16="http://schemas.microsoft.com/office/drawing/2014/main" id="{4CAB6624-EC26-A9D3-93B1-9B533978BE7A}"/>
                          </a:ext>
                        </a:extLst>
                      </p:cNvPr>
                      <p:cNvPicPr/>
                      <p:nvPr/>
                    </p:nvPicPr>
                    <p:blipFill>
                      <a:blip r:embed="rId9"/>
                      <a:stretch>
                        <a:fillRect/>
                      </a:stretch>
                    </p:blipFill>
                    <p:spPr>
                      <a:xfrm>
                        <a:off x="3424332" y="5998866"/>
                        <a:ext cx="1017588" cy="406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7DFA108-BF5B-5F4F-7085-686BF34B7A83}"/>
              </a:ext>
            </a:extLst>
          </p:cNvPr>
          <p:cNvGraphicFramePr>
            <a:graphicFrameLocks noChangeAspect="1"/>
          </p:cNvGraphicFramePr>
          <p:nvPr>
            <p:extLst>
              <p:ext uri="{D42A27DB-BD31-4B8C-83A1-F6EECF244321}">
                <p14:modId xmlns:p14="http://schemas.microsoft.com/office/powerpoint/2010/main" val="965909046"/>
              </p:ext>
            </p:extLst>
          </p:nvPr>
        </p:nvGraphicFramePr>
        <p:xfrm>
          <a:off x="3462775" y="6322405"/>
          <a:ext cx="915988" cy="355600"/>
        </p:xfrm>
        <a:graphic>
          <a:graphicData uri="http://schemas.openxmlformats.org/presentationml/2006/ole">
            <mc:AlternateContent xmlns:mc="http://schemas.openxmlformats.org/markup-compatibility/2006">
              <mc:Choice xmlns:v="urn:schemas-microsoft-com:vml" Requires="v">
                <p:oleObj name="Equation" r:id="rId10" imgW="457200" imgH="177480" progId="Equation.DSMT4">
                  <p:embed/>
                </p:oleObj>
              </mc:Choice>
              <mc:Fallback>
                <p:oleObj name="Equation" r:id="rId10" imgW="457200" imgH="177480" progId="Equation.DSMT4">
                  <p:embed/>
                  <p:pic>
                    <p:nvPicPr>
                      <p:cNvPr id="17" name="Object 16">
                        <a:extLst>
                          <a:ext uri="{FF2B5EF4-FFF2-40B4-BE49-F238E27FC236}">
                            <a16:creationId xmlns:a16="http://schemas.microsoft.com/office/drawing/2014/main" id="{B7DFA108-BF5B-5F4F-7085-686BF34B7A83}"/>
                          </a:ext>
                        </a:extLst>
                      </p:cNvPr>
                      <p:cNvPicPr/>
                      <p:nvPr/>
                    </p:nvPicPr>
                    <p:blipFill>
                      <a:blip r:embed="rId11"/>
                      <a:stretch>
                        <a:fillRect/>
                      </a:stretch>
                    </p:blipFill>
                    <p:spPr>
                      <a:xfrm>
                        <a:off x="3462775" y="6322405"/>
                        <a:ext cx="915988" cy="355600"/>
                      </a:xfrm>
                      <a:prstGeom prst="rect">
                        <a:avLst/>
                      </a:prstGeom>
                    </p:spPr>
                  </p:pic>
                </p:oleObj>
              </mc:Fallback>
            </mc:AlternateContent>
          </a:graphicData>
        </a:graphic>
      </p:graphicFrame>
      <p:cxnSp>
        <p:nvCxnSpPr>
          <p:cNvPr id="18" name="Straight Connector 17">
            <a:extLst>
              <a:ext uri="{FF2B5EF4-FFF2-40B4-BE49-F238E27FC236}">
                <a16:creationId xmlns:a16="http://schemas.microsoft.com/office/drawing/2014/main" id="{0AD32E1E-B61D-C5C2-5865-F66CEC11A36A}"/>
              </a:ext>
            </a:extLst>
          </p:cNvPr>
          <p:cNvCxnSpPr>
            <a:cxnSpLocks/>
          </p:cNvCxnSpPr>
          <p:nvPr/>
        </p:nvCxnSpPr>
        <p:spPr>
          <a:xfrm>
            <a:off x="5370630" y="5090985"/>
            <a:ext cx="0" cy="931162"/>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76B4985F-3B8B-EEE1-B864-82B16587C786}"/>
              </a:ext>
            </a:extLst>
          </p:cNvPr>
          <p:cNvGraphicFramePr>
            <a:graphicFrameLocks noChangeAspect="1"/>
          </p:cNvGraphicFramePr>
          <p:nvPr>
            <p:extLst>
              <p:ext uri="{D42A27DB-BD31-4B8C-83A1-F6EECF244321}">
                <p14:modId xmlns:p14="http://schemas.microsoft.com/office/powerpoint/2010/main" val="1545393613"/>
              </p:ext>
            </p:extLst>
          </p:nvPr>
        </p:nvGraphicFramePr>
        <p:xfrm>
          <a:off x="4882632" y="6051766"/>
          <a:ext cx="1093788" cy="355600"/>
        </p:xfrm>
        <a:graphic>
          <a:graphicData uri="http://schemas.openxmlformats.org/presentationml/2006/ole">
            <mc:AlternateContent xmlns:mc="http://schemas.openxmlformats.org/markup-compatibility/2006">
              <mc:Choice xmlns:v="urn:schemas-microsoft-com:vml" Requires="v">
                <p:oleObj name="Equation" r:id="rId12" imgW="545760" imgH="177480" progId="Equation.DSMT4">
                  <p:embed/>
                </p:oleObj>
              </mc:Choice>
              <mc:Fallback>
                <p:oleObj name="Equation" r:id="rId12" imgW="545760" imgH="177480" progId="Equation.DSMT4">
                  <p:embed/>
                  <p:pic>
                    <p:nvPicPr>
                      <p:cNvPr id="20" name="Object 19">
                        <a:extLst>
                          <a:ext uri="{FF2B5EF4-FFF2-40B4-BE49-F238E27FC236}">
                            <a16:creationId xmlns:a16="http://schemas.microsoft.com/office/drawing/2014/main" id="{76B4985F-3B8B-EEE1-B864-82B16587C786}"/>
                          </a:ext>
                        </a:extLst>
                      </p:cNvPr>
                      <p:cNvPicPr/>
                      <p:nvPr/>
                    </p:nvPicPr>
                    <p:blipFill>
                      <a:blip r:embed="rId13"/>
                      <a:stretch>
                        <a:fillRect/>
                      </a:stretch>
                    </p:blipFill>
                    <p:spPr>
                      <a:xfrm>
                        <a:off x="4882632" y="6051766"/>
                        <a:ext cx="1093788" cy="355600"/>
                      </a:xfrm>
                      <a:prstGeom prst="rect">
                        <a:avLst/>
                      </a:prstGeom>
                    </p:spPr>
                  </p:pic>
                </p:oleObj>
              </mc:Fallback>
            </mc:AlternateContent>
          </a:graphicData>
        </a:graphic>
      </p:graphicFrame>
      <p:cxnSp>
        <p:nvCxnSpPr>
          <p:cNvPr id="22" name="Straight Connector 21">
            <a:extLst>
              <a:ext uri="{FF2B5EF4-FFF2-40B4-BE49-F238E27FC236}">
                <a16:creationId xmlns:a16="http://schemas.microsoft.com/office/drawing/2014/main" id="{023D63C9-93FB-BF60-8CDF-F117812989B8}"/>
              </a:ext>
            </a:extLst>
          </p:cNvPr>
          <p:cNvCxnSpPr>
            <a:cxnSpLocks/>
          </p:cNvCxnSpPr>
          <p:nvPr/>
        </p:nvCxnSpPr>
        <p:spPr>
          <a:xfrm>
            <a:off x="2229781" y="5090985"/>
            <a:ext cx="0" cy="912167"/>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3" name="Object 22">
            <a:extLst>
              <a:ext uri="{FF2B5EF4-FFF2-40B4-BE49-F238E27FC236}">
                <a16:creationId xmlns:a16="http://schemas.microsoft.com/office/drawing/2014/main" id="{F66E5FE4-235A-7870-5E4F-36D38A7C3D15}"/>
              </a:ext>
            </a:extLst>
          </p:cNvPr>
          <p:cNvGraphicFramePr>
            <a:graphicFrameLocks noChangeAspect="1"/>
          </p:cNvGraphicFramePr>
          <p:nvPr>
            <p:extLst>
              <p:ext uri="{D42A27DB-BD31-4B8C-83A1-F6EECF244321}">
                <p14:modId xmlns:p14="http://schemas.microsoft.com/office/powerpoint/2010/main" val="1420065735"/>
              </p:ext>
            </p:extLst>
          </p:nvPr>
        </p:nvGraphicFramePr>
        <p:xfrm>
          <a:off x="1756075" y="6003152"/>
          <a:ext cx="966787" cy="355600"/>
        </p:xfrm>
        <a:graphic>
          <a:graphicData uri="http://schemas.openxmlformats.org/presentationml/2006/ole">
            <mc:AlternateContent xmlns:mc="http://schemas.openxmlformats.org/markup-compatibility/2006">
              <mc:Choice xmlns:v="urn:schemas-microsoft-com:vml" Requires="v">
                <p:oleObj name="Equation" r:id="rId14" imgW="482400" imgH="177480" progId="Equation.DSMT4">
                  <p:embed/>
                </p:oleObj>
              </mc:Choice>
              <mc:Fallback>
                <p:oleObj name="Equation" r:id="rId14" imgW="482400" imgH="177480" progId="Equation.DSMT4">
                  <p:embed/>
                  <p:pic>
                    <p:nvPicPr>
                      <p:cNvPr id="23" name="Object 22">
                        <a:extLst>
                          <a:ext uri="{FF2B5EF4-FFF2-40B4-BE49-F238E27FC236}">
                            <a16:creationId xmlns:a16="http://schemas.microsoft.com/office/drawing/2014/main" id="{F66E5FE4-235A-7870-5E4F-36D38A7C3D15}"/>
                          </a:ext>
                        </a:extLst>
                      </p:cNvPr>
                      <p:cNvPicPr/>
                      <p:nvPr/>
                    </p:nvPicPr>
                    <p:blipFill>
                      <a:blip r:embed="rId15"/>
                      <a:stretch>
                        <a:fillRect/>
                      </a:stretch>
                    </p:blipFill>
                    <p:spPr>
                      <a:xfrm>
                        <a:off x="1756075" y="6003152"/>
                        <a:ext cx="966787" cy="355600"/>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EB08B2F6-FAEF-03FF-6F7D-9541DC83CC3E}"/>
              </a:ext>
            </a:extLst>
          </p:cNvPr>
          <p:cNvSpPr txBox="1">
            <a:spLocks noChangeArrowheads="1"/>
          </p:cNvSpPr>
          <p:nvPr/>
        </p:nvSpPr>
        <p:spPr bwMode="auto">
          <a:xfrm>
            <a:off x="5485636" y="3190894"/>
            <a:ext cx="62730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If you go UP or DOWN by 2 std dev. the percentage of the population in  between would be 95%</a:t>
            </a:r>
          </a:p>
        </p:txBody>
      </p:sp>
      <p:sp>
        <p:nvSpPr>
          <p:cNvPr id="30" name="TextBox 29">
            <a:extLst>
              <a:ext uri="{FF2B5EF4-FFF2-40B4-BE49-F238E27FC236}">
                <a16:creationId xmlns:a16="http://schemas.microsoft.com/office/drawing/2014/main" id="{0C3D811F-6861-CB87-296E-731EABEB9461}"/>
              </a:ext>
            </a:extLst>
          </p:cNvPr>
          <p:cNvSpPr txBox="1">
            <a:spLocks noChangeArrowheads="1"/>
          </p:cNvSpPr>
          <p:nvPr/>
        </p:nvSpPr>
        <p:spPr bwMode="auto">
          <a:xfrm>
            <a:off x="6111748" y="4414419"/>
            <a:ext cx="45712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This sampling distribution will have the same mean but smaller std dev</a:t>
            </a:r>
          </a:p>
        </p:txBody>
      </p:sp>
      <p:graphicFrame>
        <p:nvGraphicFramePr>
          <p:cNvPr id="31" name="Object 30">
            <a:extLst>
              <a:ext uri="{FF2B5EF4-FFF2-40B4-BE49-F238E27FC236}">
                <a16:creationId xmlns:a16="http://schemas.microsoft.com/office/drawing/2014/main" id="{BBE92A8E-C9E4-7EB2-92B5-C25F0671E9EF}"/>
              </a:ext>
            </a:extLst>
          </p:cNvPr>
          <p:cNvGraphicFramePr>
            <a:graphicFrameLocks noChangeAspect="1"/>
          </p:cNvGraphicFramePr>
          <p:nvPr>
            <p:extLst>
              <p:ext uri="{D42A27DB-BD31-4B8C-83A1-F6EECF244321}">
                <p14:modId xmlns:p14="http://schemas.microsoft.com/office/powerpoint/2010/main" val="1039833423"/>
              </p:ext>
            </p:extLst>
          </p:nvPr>
        </p:nvGraphicFramePr>
        <p:xfrm>
          <a:off x="10532331" y="4361684"/>
          <a:ext cx="1247775" cy="914400"/>
        </p:xfrm>
        <a:graphic>
          <a:graphicData uri="http://schemas.openxmlformats.org/presentationml/2006/ole">
            <mc:AlternateContent xmlns:mc="http://schemas.openxmlformats.org/markup-compatibility/2006">
              <mc:Choice xmlns:v="urn:schemas-microsoft-com:vml" Requires="v">
                <p:oleObj name="Equation" r:id="rId16" imgW="622080" imgH="457200" progId="Equation.DSMT4">
                  <p:embed/>
                </p:oleObj>
              </mc:Choice>
              <mc:Fallback>
                <p:oleObj name="Equation" r:id="rId16" imgW="622080" imgH="457200" progId="Equation.DSMT4">
                  <p:embed/>
                  <p:pic>
                    <p:nvPicPr>
                      <p:cNvPr id="31" name="Object 30">
                        <a:extLst>
                          <a:ext uri="{FF2B5EF4-FFF2-40B4-BE49-F238E27FC236}">
                            <a16:creationId xmlns:a16="http://schemas.microsoft.com/office/drawing/2014/main" id="{BBE92A8E-C9E4-7EB2-92B5-C25F0671E9EF}"/>
                          </a:ext>
                        </a:extLst>
                      </p:cNvPr>
                      <p:cNvPicPr/>
                      <p:nvPr/>
                    </p:nvPicPr>
                    <p:blipFill>
                      <a:blip r:embed="rId17"/>
                      <a:stretch>
                        <a:fillRect/>
                      </a:stretch>
                    </p:blipFill>
                    <p:spPr>
                      <a:xfrm>
                        <a:off x="10532331" y="4361684"/>
                        <a:ext cx="1247775" cy="9144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A56BF4A-A93C-BC29-9437-E525859480E5}"/>
              </a:ext>
            </a:extLst>
          </p:cNvPr>
          <p:cNvGraphicFramePr>
            <a:graphicFrameLocks noChangeAspect="1"/>
          </p:cNvGraphicFramePr>
          <p:nvPr>
            <p:extLst>
              <p:ext uri="{D42A27DB-BD31-4B8C-83A1-F6EECF244321}">
                <p14:modId xmlns:p14="http://schemas.microsoft.com/office/powerpoint/2010/main" val="338155458"/>
              </p:ext>
            </p:extLst>
          </p:nvPr>
        </p:nvGraphicFramePr>
        <p:xfrm>
          <a:off x="7284322" y="3875309"/>
          <a:ext cx="3810000" cy="508000"/>
        </p:xfrm>
        <a:graphic>
          <a:graphicData uri="http://schemas.openxmlformats.org/presentationml/2006/ole">
            <mc:AlternateContent xmlns:mc="http://schemas.openxmlformats.org/markup-compatibility/2006">
              <mc:Choice xmlns:v="urn:schemas-microsoft-com:vml" Requires="v">
                <p:oleObj name="Equation" r:id="rId18" imgW="1904760" imgH="253800" progId="Equation.DSMT4">
                  <p:embed/>
                </p:oleObj>
              </mc:Choice>
              <mc:Fallback>
                <p:oleObj name="Equation" r:id="rId18" imgW="1904760" imgH="253800" progId="Equation.DSMT4">
                  <p:embed/>
                  <p:pic>
                    <p:nvPicPr>
                      <p:cNvPr id="32" name="Object 31">
                        <a:extLst>
                          <a:ext uri="{FF2B5EF4-FFF2-40B4-BE49-F238E27FC236}">
                            <a16:creationId xmlns:a16="http://schemas.microsoft.com/office/drawing/2014/main" id="{EA56BF4A-A93C-BC29-9437-E525859480E5}"/>
                          </a:ext>
                        </a:extLst>
                      </p:cNvPr>
                      <p:cNvPicPr/>
                      <p:nvPr/>
                    </p:nvPicPr>
                    <p:blipFill>
                      <a:blip r:embed="rId19"/>
                      <a:stretch>
                        <a:fillRect/>
                      </a:stretch>
                    </p:blipFill>
                    <p:spPr>
                      <a:xfrm>
                        <a:off x="7284322" y="3875309"/>
                        <a:ext cx="3810000" cy="508000"/>
                      </a:xfrm>
                      <a:prstGeom prst="rect">
                        <a:avLst/>
                      </a:prstGeom>
                    </p:spPr>
                  </p:pic>
                </p:oleObj>
              </mc:Fallback>
            </mc:AlternateContent>
          </a:graphicData>
        </a:graphic>
      </p:graphicFrame>
      <p:sp>
        <p:nvSpPr>
          <p:cNvPr id="35" name="Freeform: Shape 34">
            <a:extLst>
              <a:ext uri="{FF2B5EF4-FFF2-40B4-BE49-F238E27FC236}">
                <a16:creationId xmlns:a16="http://schemas.microsoft.com/office/drawing/2014/main" id="{D2F5179C-3524-CBA0-3D6B-5EE819BA15DC}"/>
              </a:ext>
            </a:extLst>
          </p:cNvPr>
          <p:cNvSpPr/>
          <p:nvPr/>
        </p:nvSpPr>
        <p:spPr>
          <a:xfrm>
            <a:off x="314793" y="3099598"/>
            <a:ext cx="7175068" cy="2809799"/>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80605 w 6930189"/>
              <a:gd name="connsiteY23" fmla="*/ 2921985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656920 w 6930189"/>
              <a:gd name="connsiteY4" fmla="*/ 3478845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5170141 w 6930189"/>
              <a:gd name="connsiteY25" fmla="*/ 3348216 h 3777162"/>
              <a:gd name="connsiteX26" fmla="*/ 5293894 w 6930189"/>
              <a:gd name="connsiteY26" fmla="*/ 3478845 h 3777162"/>
              <a:gd name="connsiteX27" fmla="*/ 5472649 w 6930189"/>
              <a:gd name="connsiteY27" fmla="*/ 3581973 h 3777162"/>
              <a:gd name="connsiteX28" fmla="*/ 5651404 w 6930189"/>
              <a:gd name="connsiteY28" fmla="*/ 3671350 h 3777162"/>
              <a:gd name="connsiteX29" fmla="*/ 5871410 w 6930189"/>
              <a:gd name="connsiteY29" fmla="*/ 3719476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656920 w 6930189"/>
              <a:gd name="connsiteY4" fmla="*/ 3478845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5160218 w 6930189"/>
              <a:gd name="connsiteY25" fmla="*/ 3728028 h 3777162"/>
              <a:gd name="connsiteX26" fmla="*/ 5293894 w 6930189"/>
              <a:gd name="connsiteY26" fmla="*/ 3478845 h 3777162"/>
              <a:gd name="connsiteX27" fmla="*/ 5472649 w 6930189"/>
              <a:gd name="connsiteY27" fmla="*/ 3581973 h 3777162"/>
              <a:gd name="connsiteX28" fmla="*/ 5651404 w 6930189"/>
              <a:gd name="connsiteY28" fmla="*/ 3671350 h 3777162"/>
              <a:gd name="connsiteX29" fmla="*/ 5871410 w 6930189"/>
              <a:gd name="connsiteY29" fmla="*/ 3719476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89601"/>
              <a:gd name="connsiteX1" fmla="*/ 501888 w 6930189"/>
              <a:gd name="connsiteY1" fmla="*/ 3753852 h 3789601"/>
              <a:gd name="connsiteX2" fmla="*/ 976276 w 6930189"/>
              <a:gd name="connsiteY2" fmla="*/ 3726352 h 3789601"/>
              <a:gd name="connsiteX3" fmla="*/ 1388788 w 6930189"/>
              <a:gd name="connsiteY3" fmla="*/ 3636974 h 3789601"/>
              <a:gd name="connsiteX4" fmla="*/ 1656920 w 6930189"/>
              <a:gd name="connsiteY4" fmla="*/ 3478845 h 3789601"/>
              <a:gd name="connsiteX5" fmla="*/ 1959428 w 6930189"/>
              <a:gd name="connsiteY5" fmla="*/ 3155711 h 3789601"/>
              <a:gd name="connsiteX6" fmla="*/ 2213810 w 6930189"/>
              <a:gd name="connsiteY6" fmla="*/ 2660697 h 3789601"/>
              <a:gd name="connsiteX7" fmla="*/ 2481943 w 6930189"/>
              <a:gd name="connsiteY7" fmla="*/ 1973179 h 3789601"/>
              <a:gd name="connsiteX8" fmla="*/ 2729449 w 6930189"/>
              <a:gd name="connsiteY8" fmla="*/ 1333786 h 3789601"/>
              <a:gd name="connsiteX9" fmla="*/ 2942580 w 6930189"/>
              <a:gd name="connsiteY9" fmla="*/ 742520 h 3789601"/>
              <a:gd name="connsiteX10" fmla="*/ 3059458 w 6930189"/>
              <a:gd name="connsiteY10" fmla="*/ 481263 h 3789601"/>
              <a:gd name="connsiteX11" fmla="*/ 3183212 w 6930189"/>
              <a:gd name="connsiteY11" fmla="*/ 233756 h 3789601"/>
              <a:gd name="connsiteX12" fmla="*/ 3286340 w 6930189"/>
              <a:gd name="connsiteY12" fmla="*/ 96252 h 3789601"/>
              <a:gd name="connsiteX13" fmla="*/ 3382592 w 6930189"/>
              <a:gd name="connsiteY13" fmla="*/ 0 h 3789601"/>
              <a:gd name="connsiteX14" fmla="*/ 3471970 w 6930189"/>
              <a:gd name="connsiteY14" fmla="*/ 0 h 3789601"/>
              <a:gd name="connsiteX15" fmla="*/ 3568222 w 6930189"/>
              <a:gd name="connsiteY15" fmla="*/ 13750 h 3789601"/>
              <a:gd name="connsiteX16" fmla="*/ 3733227 w 6930189"/>
              <a:gd name="connsiteY16" fmla="*/ 158129 h 3789601"/>
              <a:gd name="connsiteX17" fmla="*/ 3870731 w 6930189"/>
              <a:gd name="connsiteY17" fmla="*/ 398761 h 3789601"/>
              <a:gd name="connsiteX18" fmla="*/ 4035735 w 6930189"/>
              <a:gd name="connsiteY18" fmla="*/ 804397 h 3789601"/>
              <a:gd name="connsiteX19" fmla="*/ 4200740 w 6930189"/>
              <a:gd name="connsiteY19" fmla="*/ 1258159 h 3789601"/>
              <a:gd name="connsiteX20" fmla="*/ 4351994 w 6930189"/>
              <a:gd name="connsiteY20" fmla="*/ 1691296 h 3789601"/>
              <a:gd name="connsiteX21" fmla="*/ 4496373 w 6930189"/>
              <a:gd name="connsiteY21" fmla="*/ 2110682 h 3789601"/>
              <a:gd name="connsiteX22" fmla="*/ 4654502 w 6930189"/>
              <a:gd name="connsiteY22" fmla="*/ 2468192 h 3789601"/>
              <a:gd name="connsiteX23" fmla="*/ 4880605 w 6930189"/>
              <a:gd name="connsiteY23" fmla="*/ 2921985 h 3789601"/>
              <a:gd name="connsiteX24" fmla="*/ 4884920 w 6930189"/>
              <a:gd name="connsiteY24" fmla="*/ 3777162 h 3789601"/>
              <a:gd name="connsiteX25" fmla="*/ 5160218 w 6930189"/>
              <a:gd name="connsiteY25" fmla="*/ 3728028 h 3789601"/>
              <a:gd name="connsiteX26" fmla="*/ 5288933 w 6930189"/>
              <a:gd name="connsiteY26" fmla="*/ 3789601 h 3789601"/>
              <a:gd name="connsiteX27" fmla="*/ 5472649 w 6930189"/>
              <a:gd name="connsiteY27" fmla="*/ 3581973 h 3789601"/>
              <a:gd name="connsiteX28" fmla="*/ 5651404 w 6930189"/>
              <a:gd name="connsiteY28" fmla="*/ 3671350 h 3789601"/>
              <a:gd name="connsiteX29" fmla="*/ 5871410 w 6930189"/>
              <a:gd name="connsiteY29" fmla="*/ 3719476 h 3789601"/>
              <a:gd name="connsiteX30" fmla="*/ 6187669 w 6930189"/>
              <a:gd name="connsiteY30" fmla="*/ 3753852 h 3789601"/>
              <a:gd name="connsiteX31" fmla="*/ 6497052 w 6930189"/>
              <a:gd name="connsiteY31" fmla="*/ 3746977 h 3789601"/>
              <a:gd name="connsiteX32" fmla="*/ 6613931 w 6930189"/>
              <a:gd name="connsiteY32" fmla="*/ 3740102 h 3789601"/>
              <a:gd name="connsiteX33" fmla="*/ 6613931 w 6930189"/>
              <a:gd name="connsiteY33" fmla="*/ 3740102 h 3789601"/>
              <a:gd name="connsiteX34" fmla="*/ 6930189 w 6930189"/>
              <a:gd name="connsiteY34" fmla="*/ 3753852 h 3789601"/>
              <a:gd name="connsiteX35" fmla="*/ 0 w 6930189"/>
              <a:gd name="connsiteY35" fmla="*/ 3753852 h 3789601"/>
              <a:gd name="connsiteX0" fmla="*/ 0 w 6930189"/>
              <a:gd name="connsiteY0" fmla="*/ 3753852 h 3789601"/>
              <a:gd name="connsiteX1" fmla="*/ 501888 w 6930189"/>
              <a:gd name="connsiteY1" fmla="*/ 3753852 h 3789601"/>
              <a:gd name="connsiteX2" fmla="*/ 976276 w 6930189"/>
              <a:gd name="connsiteY2" fmla="*/ 3726352 h 3789601"/>
              <a:gd name="connsiteX3" fmla="*/ 1388788 w 6930189"/>
              <a:gd name="connsiteY3" fmla="*/ 3636974 h 3789601"/>
              <a:gd name="connsiteX4" fmla="*/ 1656920 w 6930189"/>
              <a:gd name="connsiteY4" fmla="*/ 3478845 h 3789601"/>
              <a:gd name="connsiteX5" fmla="*/ 1959428 w 6930189"/>
              <a:gd name="connsiteY5" fmla="*/ 3155711 h 3789601"/>
              <a:gd name="connsiteX6" fmla="*/ 2213810 w 6930189"/>
              <a:gd name="connsiteY6" fmla="*/ 2660697 h 3789601"/>
              <a:gd name="connsiteX7" fmla="*/ 2481943 w 6930189"/>
              <a:gd name="connsiteY7" fmla="*/ 1973179 h 3789601"/>
              <a:gd name="connsiteX8" fmla="*/ 2729449 w 6930189"/>
              <a:gd name="connsiteY8" fmla="*/ 1333786 h 3789601"/>
              <a:gd name="connsiteX9" fmla="*/ 2942580 w 6930189"/>
              <a:gd name="connsiteY9" fmla="*/ 742520 h 3789601"/>
              <a:gd name="connsiteX10" fmla="*/ 3059458 w 6930189"/>
              <a:gd name="connsiteY10" fmla="*/ 481263 h 3789601"/>
              <a:gd name="connsiteX11" fmla="*/ 3183212 w 6930189"/>
              <a:gd name="connsiteY11" fmla="*/ 233756 h 3789601"/>
              <a:gd name="connsiteX12" fmla="*/ 3286340 w 6930189"/>
              <a:gd name="connsiteY12" fmla="*/ 96252 h 3789601"/>
              <a:gd name="connsiteX13" fmla="*/ 3382592 w 6930189"/>
              <a:gd name="connsiteY13" fmla="*/ 0 h 3789601"/>
              <a:gd name="connsiteX14" fmla="*/ 3471970 w 6930189"/>
              <a:gd name="connsiteY14" fmla="*/ 0 h 3789601"/>
              <a:gd name="connsiteX15" fmla="*/ 3568222 w 6930189"/>
              <a:gd name="connsiteY15" fmla="*/ 13750 h 3789601"/>
              <a:gd name="connsiteX16" fmla="*/ 3733227 w 6930189"/>
              <a:gd name="connsiteY16" fmla="*/ 158129 h 3789601"/>
              <a:gd name="connsiteX17" fmla="*/ 3870731 w 6930189"/>
              <a:gd name="connsiteY17" fmla="*/ 398761 h 3789601"/>
              <a:gd name="connsiteX18" fmla="*/ 4035735 w 6930189"/>
              <a:gd name="connsiteY18" fmla="*/ 804397 h 3789601"/>
              <a:gd name="connsiteX19" fmla="*/ 4200740 w 6930189"/>
              <a:gd name="connsiteY19" fmla="*/ 1258159 h 3789601"/>
              <a:gd name="connsiteX20" fmla="*/ 4351994 w 6930189"/>
              <a:gd name="connsiteY20" fmla="*/ 1691296 h 3789601"/>
              <a:gd name="connsiteX21" fmla="*/ 4496373 w 6930189"/>
              <a:gd name="connsiteY21" fmla="*/ 2110682 h 3789601"/>
              <a:gd name="connsiteX22" fmla="*/ 4654502 w 6930189"/>
              <a:gd name="connsiteY22" fmla="*/ 2468192 h 3789601"/>
              <a:gd name="connsiteX23" fmla="*/ 4880605 w 6930189"/>
              <a:gd name="connsiteY23" fmla="*/ 2921985 h 3789601"/>
              <a:gd name="connsiteX24" fmla="*/ 4884920 w 6930189"/>
              <a:gd name="connsiteY24" fmla="*/ 3777162 h 3789601"/>
              <a:gd name="connsiteX25" fmla="*/ 5160218 w 6930189"/>
              <a:gd name="connsiteY25" fmla="*/ 3728028 h 3789601"/>
              <a:gd name="connsiteX26" fmla="*/ 5288933 w 6930189"/>
              <a:gd name="connsiteY26" fmla="*/ 3789601 h 3789601"/>
              <a:gd name="connsiteX27" fmla="*/ 5492497 w 6930189"/>
              <a:gd name="connsiteY27" fmla="*/ 3775331 h 3789601"/>
              <a:gd name="connsiteX28" fmla="*/ 5651404 w 6930189"/>
              <a:gd name="connsiteY28" fmla="*/ 3671350 h 3789601"/>
              <a:gd name="connsiteX29" fmla="*/ 5871410 w 6930189"/>
              <a:gd name="connsiteY29" fmla="*/ 3719476 h 3789601"/>
              <a:gd name="connsiteX30" fmla="*/ 6187669 w 6930189"/>
              <a:gd name="connsiteY30" fmla="*/ 3753852 h 3789601"/>
              <a:gd name="connsiteX31" fmla="*/ 6497052 w 6930189"/>
              <a:gd name="connsiteY31" fmla="*/ 3746977 h 3789601"/>
              <a:gd name="connsiteX32" fmla="*/ 6613931 w 6930189"/>
              <a:gd name="connsiteY32" fmla="*/ 3740102 h 3789601"/>
              <a:gd name="connsiteX33" fmla="*/ 6613931 w 6930189"/>
              <a:gd name="connsiteY33" fmla="*/ 3740102 h 3789601"/>
              <a:gd name="connsiteX34" fmla="*/ 6930189 w 6930189"/>
              <a:gd name="connsiteY34" fmla="*/ 3753852 h 3789601"/>
              <a:gd name="connsiteX35" fmla="*/ 0 w 6930189"/>
              <a:gd name="connsiteY35" fmla="*/ 3753852 h 3789601"/>
              <a:gd name="connsiteX0" fmla="*/ 0 w 6930189"/>
              <a:gd name="connsiteY0" fmla="*/ 3753852 h 3789601"/>
              <a:gd name="connsiteX1" fmla="*/ 501888 w 6930189"/>
              <a:gd name="connsiteY1" fmla="*/ 3753852 h 3789601"/>
              <a:gd name="connsiteX2" fmla="*/ 976276 w 6930189"/>
              <a:gd name="connsiteY2" fmla="*/ 3726352 h 3789601"/>
              <a:gd name="connsiteX3" fmla="*/ 1388788 w 6930189"/>
              <a:gd name="connsiteY3" fmla="*/ 3636974 h 3789601"/>
              <a:gd name="connsiteX4" fmla="*/ 1656920 w 6930189"/>
              <a:gd name="connsiteY4" fmla="*/ 3478845 h 3789601"/>
              <a:gd name="connsiteX5" fmla="*/ 1959428 w 6930189"/>
              <a:gd name="connsiteY5" fmla="*/ 3155711 h 3789601"/>
              <a:gd name="connsiteX6" fmla="*/ 2213810 w 6930189"/>
              <a:gd name="connsiteY6" fmla="*/ 2660697 h 3789601"/>
              <a:gd name="connsiteX7" fmla="*/ 2481943 w 6930189"/>
              <a:gd name="connsiteY7" fmla="*/ 1973179 h 3789601"/>
              <a:gd name="connsiteX8" fmla="*/ 2729449 w 6930189"/>
              <a:gd name="connsiteY8" fmla="*/ 1333786 h 3789601"/>
              <a:gd name="connsiteX9" fmla="*/ 2942580 w 6930189"/>
              <a:gd name="connsiteY9" fmla="*/ 742520 h 3789601"/>
              <a:gd name="connsiteX10" fmla="*/ 3059458 w 6930189"/>
              <a:gd name="connsiteY10" fmla="*/ 481263 h 3789601"/>
              <a:gd name="connsiteX11" fmla="*/ 3183212 w 6930189"/>
              <a:gd name="connsiteY11" fmla="*/ 233756 h 3789601"/>
              <a:gd name="connsiteX12" fmla="*/ 3286340 w 6930189"/>
              <a:gd name="connsiteY12" fmla="*/ 96252 h 3789601"/>
              <a:gd name="connsiteX13" fmla="*/ 3382592 w 6930189"/>
              <a:gd name="connsiteY13" fmla="*/ 0 h 3789601"/>
              <a:gd name="connsiteX14" fmla="*/ 3471970 w 6930189"/>
              <a:gd name="connsiteY14" fmla="*/ 0 h 3789601"/>
              <a:gd name="connsiteX15" fmla="*/ 3568222 w 6930189"/>
              <a:gd name="connsiteY15" fmla="*/ 13750 h 3789601"/>
              <a:gd name="connsiteX16" fmla="*/ 3733227 w 6930189"/>
              <a:gd name="connsiteY16" fmla="*/ 158129 h 3789601"/>
              <a:gd name="connsiteX17" fmla="*/ 3870731 w 6930189"/>
              <a:gd name="connsiteY17" fmla="*/ 398761 h 3789601"/>
              <a:gd name="connsiteX18" fmla="*/ 4035735 w 6930189"/>
              <a:gd name="connsiteY18" fmla="*/ 804397 h 3789601"/>
              <a:gd name="connsiteX19" fmla="*/ 4200740 w 6930189"/>
              <a:gd name="connsiteY19" fmla="*/ 1258159 h 3789601"/>
              <a:gd name="connsiteX20" fmla="*/ 4351994 w 6930189"/>
              <a:gd name="connsiteY20" fmla="*/ 1691296 h 3789601"/>
              <a:gd name="connsiteX21" fmla="*/ 4496373 w 6930189"/>
              <a:gd name="connsiteY21" fmla="*/ 2110682 h 3789601"/>
              <a:gd name="connsiteX22" fmla="*/ 4654502 w 6930189"/>
              <a:gd name="connsiteY22" fmla="*/ 2468192 h 3789601"/>
              <a:gd name="connsiteX23" fmla="*/ 4880605 w 6930189"/>
              <a:gd name="connsiteY23" fmla="*/ 2921985 h 3789601"/>
              <a:gd name="connsiteX24" fmla="*/ 4884920 w 6930189"/>
              <a:gd name="connsiteY24" fmla="*/ 3777162 h 3789601"/>
              <a:gd name="connsiteX25" fmla="*/ 5160218 w 6930189"/>
              <a:gd name="connsiteY25" fmla="*/ 3728028 h 3789601"/>
              <a:gd name="connsiteX26" fmla="*/ 5288933 w 6930189"/>
              <a:gd name="connsiteY26" fmla="*/ 3789601 h 3789601"/>
              <a:gd name="connsiteX27" fmla="*/ 5492497 w 6930189"/>
              <a:gd name="connsiteY27" fmla="*/ 3775331 h 3789601"/>
              <a:gd name="connsiteX28" fmla="*/ 5651404 w 6930189"/>
              <a:gd name="connsiteY28" fmla="*/ 3754218 h 3789601"/>
              <a:gd name="connsiteX29" fmla="*/ 5871410 w 6930189"/>
              <a:gd name="connsiteY29" fmla="*/ 3719476 h 3789601"/>
              <a:gd name="connsiteX30" fmla="*/ 6187669 w 6930189"/>
              <a:gd name="connsiteY30" fmla="*/ 3753852 h 3789601"/>
              <a:gd name="connsiteX31" fmla="*/ 6497052 w 6930189"/>
              <a:gd name="connsiteY31" fmla="*/ 3746977 h 3789601"/>
              <a:gd name="connsiteX32" fmla="*/ 6613931 w 6930189"/>
              <a:gd name="connsiteY32" fmla="*/ 3740102 h 3789601"/>
              <a:gd name="connsiteX33" fmla="*/ 6613931 w 6930189"/>
              <a:gd name="connsiteY33" fmla="*/ 3740102 h 3789601"/>
              <a:gd name="connsiteX34" fmla="*/ 6930189 w 6930189"/>
              <a:gd name="connsiteY34" fmla="*/ 3753852 h 3789601"/>
              <a:gd name="connsiteX35" fmla="*/ 0 w 6930189"/>
              <a:gd name="connsiteY35" fmla="*/ 3753852 h 3789601"/>
              <a:gd name="connsiteX0" fmla="*/ 0 w 6930189"/>
              <a:gd name="connsiteY0" fmla="*/ 3753852 h 3789601"/>
              <a:gd name="connsiteX1" fmla="*/ 501888 w 6930189"/>
              <a:gd name="connsiteY1" fmla="*/ 3753852 h 3789601"/>
              <a:gd name="connsiteX2" fmla="*/ 976276 w 6930189"/>
              <a:gd name="connsiteY2" fmla="*/ 3726352 h 3789601"/>
              <a:gd name="connsiteX3" fmla="*/ 1388788 w 6930189"/>
              <a:gd name="connsiteY3" fmla="*/ 3636974 h 3789601"/>
              <a:gd name="connsiteX4" fmla="*/ 1656920 w 6930189"/>
              <a:gd name="connsiteY4" fmla="*/ 3478845 h 3789601"/>
              <a:gd name="connsiteX5" fmla="*/ 1959428 w 6930189"/>
              <a:gd name="connsiteY5" fmla="*/ 3155711 h 3789601"/>
              <a:gd name="connsiteX6" fmla="*/ 2213810 w 6930189"/>
              <a:gd name="connsiteY6" fmla="*/ 2660697 h 3789601"/>
              <a:gd name="connsiteX7" fmla="*/ 2481943 w 6930189"/>
              <a:gd name="connsiteY7" fmla="*/ 1973179 h 3789601"/>
              <a:gd name="connsiteX8" fmla="*/ 2729449 w 6930189"/>
              <a:gd name="connsiteY8" fmla="*/ 1333786 h 3789601"/>
              <a:gd name="connsiteX9" fmla="*/ 2942580 w 6930189"/>
              <a:gd name="connsiteY9" fmla="*/ 742520 h 3789601"/>
              <a:gd name="connsiteX10" fmla="*/ 3059458 w 6930189"/>
              <a:gd name="connsiteY10" fmla="*/ 481263 h 3789601"/>
              <a:gd name="connsiteX11" fmla="*/ 3183212 w 6930189"/>
              <a:gd name="connsiteY11" fmla="*/ 233756 h 3789601"/>
              <a:gd name="connsiteX12" fmla="*/ 3286340 w 6930189"/>
              <a:gd name="connsiteY12" fmla="*/ 96252 h 3789601"/>
              <a:gd name="connsiteX13" fmla="*/ 3382592 w 6930189"/>
              <a:gd name="connsiteY13" fmla="*/ 0 h 3789601"/>
              <a:gd name="connsiteX14" fmla="*/ 3471970 w 6930189"/>
              <a:gd name="connsiteY14" fmla="*/ 0 h 3789601"/>
              <a:gd name="connsiteX15" fmla="*/ 3568222 w 6930189"/>
              <a:gd name="connsiteY15" fmla="*/ 13750 h 3789601"/>
              <a:gd name="connsiteX16" fmla="*/ 3733227 w 6930189"/>
              <a:gd name="connsiteY16" fmla="*/ 158129 h 3789601"/>
              <a:gd name="connsiteX17" fmla="*/ 3870731 w 6930189"/>
              <a:gd name="connsiteY17" fmla="*/ 398761 h 3789601"/>
              <a:gd name="connsiteX18" fmla="*/ 4035735 w 6930189"/>
              <a:gd name="connsiteY18" fmla="*/ 804397 h 3789601"/>
              <a:gd name="connsiteX19" fmla="*/ 4200740 w 6930189"/>
              <a:gd name="connsiteY19" fmla="*/ 1258159 h 3789601"/>
              <a:gd name="connsiteX20" fmla="*/ 4351994 w 6930189"/>
              <a:gd name="connsiteY20" fmla="*/ 1691296 h 3789601"/>
              <a:gd name="connsiteX21" fmla="*/ 4496373 w 6930189"/>
              <a:gd name="connsiteY21" fmla="*/ 2110682 h 3789601"/>
              <a:gd name="connsiteX22" fmla="*/ 4654502 w 6930189"/>
              <a:gd name="connsiteY22" fmla="*/ 2468192 h 3789601"/>
              <a:gd name="connsiteX23" fmla="*/ 4880605 w 6930189"/>
              <a:gd name="connsiteY23" fmla="*/ 2921985 h 3789601"/>
              <a:gd name="connsiteX24" fmla="*/ 4884920 w 6930189"/>
              <a:gd name="connsiteY24" fmla="*/ 3777162 h 3789601"/>
              <a:gd name="connsiteX25" fmla="*/ 4872436 w 6930189"/>
              <a:gd name="connsiteY25" fmla="*/ 3748744 h 3789601"/>
              <a:gd name="connsiteX26" fmla="*/ 5288933 w 6930189"/>
              <a:gd name="connsiteY26" fmla="*/ 3789601 h 3789601"/>
              <a:gd name="connsiteX27" fmla="*/ 5492497 w 6930189"/>
              <a:gd name="connsiteY27" fmla="*/ 3775331 h 3789601"/>
              <a:gd name="connsiteX28" fmla="*/ 5651404 w 6930189"/>
              <a:gd name="connsiteY28" fmla="*/ 3754218 h 3789601"/>
              <a:gd name="connsiteX29" fmla="*/ 5871410 w 6930189"/>
              <a:gd name="connsiteY29" fmla="*/ 3719476 h 3789601"/>
              <a:gd name="connsiteX30" fmla="*/ 6187669 w 6930189"/>
              <a:gd name="connsiteY30" fmla="*/ 3753852 h 3789601"/>
              <a:gd name="connsiteX31" fmla="*/ 6497052 w 6930189"/>
              <a:gd name="connsiteY31" fmla="*/ 3746977 h 3789601"/>
              <a:gd name="connsiteX32" fmla="*/ 6613931 w 6930189"/>
              <a:gd name="connsiteY32" fmla="*/ 3740102 h 3789601"/>
              <a:gd name="connsiteX33" fmla="*/ 6613931 w 6930189"/>
              <a:gd name="connsiteY33" fmla="*/ 3740102 h 3789601"/>
              <a:gd name="connsiteX34" fmla="*/ 6930189 w 6930189"/>
              <a:gd name="connsiteY34" fmla="*/ 3753852 h 3789601"/>
              <a:gd name="connsiteX35" fmla="*/ 0 w 6930189"/>
              <a:gd name="connsiteY35" fmla="*/ 3753852 h 3789601"/>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656920 w 6930189"/>
              <a:gd name="connsiteY4" fmla="*/ 3478845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5871410 w 6930189"/>
              <a:gd name="connsiteY29" fmla="*/ 3719476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656920 w 6930189"/>
              <a:gd name="connsiteY4" fmla="*/ 3478845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810735 w 6930189"/>
              <a:gd name="connsiteY4" fmla="*/ 3326920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388788 w 6930189"/>
              <a:gd name="connsiteY3" fmla="*/ 3636974 h 3777162"/>
              <a:gd name="connsiteX4" fmla="*/ 1870277 w 6930189"/>
              <a:gd name="connsiteY4" fmla="*/ 3278581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865116 w 6930189"/>
              <a:gd name="connsiteY3" fmla="*/ 3257161 h 3777162"/>
              <a:gd name="connsiteX4" fmla="*/ 1870277 w 6930189"/>
              <a:gd name="connsiteY4" fmla="*/ 3278581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976276 w 6930189"/>
              <a:gd name="connsiteY2" fmla="*/ 3726352 h 3777162"/>
              <a:gd name="connsiteX3" fmla="*/ 1865116 w 6930189"/>
              <a:gd name="connsiteY3" fmla="*/ 3257161 h 3777162"/>
              <a:gd name="connsiteX4" fmla="*/ 1870277 w 6930189"/>
              <a:gd name="connsiteY4" fmla="*/ 3278581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1616342 w 6930189"/>
              <a:gd name="connsiteY2" fmla="*/ 3774691 h 3777162"/>
              <a:gd name="connsiteX3" fmla="*/ 1865116 w 6930189"/>
              <a:gd name="connsiteY3" fmla="*/ 3257161 h 3777162"/>
              <a:gd name="connsiteX4" fmla="*/ 1870277 w 6930189"/>
              <a:gd name="connsiteY4" fmla="*/ 3278581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 name="connsiteX0" fmla="*/ 0 w 6930189"/>
              <a:gd name="connsiteY0" fmla="*/ 3753852 h 3777162"/>
              <a:gd name="connsiteX1" fmla="*/ 501888 w 6930189"/>
              <a:gd name="connsiteY1" fmla="*/ 3753852 h 3777162"/>
              <a:gd name="connsiteX2" fmla="*/ 1616342 w 6930189"/>
              <a:gd name="connsiteY2" fmla="*/ 3774691 h 3777162"/>
              <a:gd name="connsiteX3" fmla="*/ 1865116 w 6930189"/>
              <a:gd name="connsiteY3" fmla="*/ 3257161 h 3777162"/>
              <a:gd name="connsiteX4" fmla="*/ 1870277 w 6930189"/>
              <a:gd name="connsiteY4" fmla="*/ 3278581 h 3777162"/>
              <a:gd name="connsiteX5" fmla="*/ 1959428 w 6930189"/>
              <a:gd name="connsiteY5" fmla="*/ 3155711 h 3777162"/>
              <a:gd name="connsiteX6" fmla="*/ 2213810 w 6930189"/>
              <a:gd name="connsiteY6" fmla="*/ 2660697 h 3777162"/>
              <a:gd name="connsiteX7" fmla="*/ 2481943 w 6930189"/>
              <a:gd name="connsiteY7" fmla="*/ 1973179 h 3777162"/>
              <a:gd name="connsiteX8" fmla="*/ 2729449 w 6930189"/>
              <a:gd name="connsiteY8" fmla="*/ 1333786 h 3777162"/>
              <a:gd name="connsiteX9" fmla="*/ 2942580 w 6930189"/>
              <a:gd name="connsiteY9" fmla="*/ 742520 h 3777162"/>
              <a:gd name="connsiteX10" fmla="*/ 3059458 w 6930189"/>
              <a:gd name="connsiteY10" fmla="*/ 481263 h 3777162"/>
              <a:gd name="connsiteX11" fmla="*/ 3183212 w 6930189"/>
              <a:gd name="connsiteY11" fmla="*/ 233756 h 3777162"/>
              <a:gd name="connsiteX12" fmla="*/ 3286340 w 6930189"/>
              <a:gd name="connsiteY12" fmla="*/ 96252 h 3777162"/>
              <a:gd name="connsiteX13" fmla="*/ 3382592 w 6930189"/>
              <a:gd name="connsiteY13" fmla="*/ 0 h 3777162"/>
              <a:gd name="connsiteX14" fmla="*/ 3471970 w 6930189"/>
              <a:gd name="connsiteY14" fmla="*/ 0 h 3777162"/>
              <a:gd name="connsiteX15" fmla="*/ 3568222 w 6930189"/>
              <a:gd name="connsiteY15" fmla="*/ 13750 h 3777162"/>
              <a:gd name="connsiteX16" fmla="*/ 3733227 w 6930189"/>
              <a:gd name="connsiteY16" fmla="*/ 158129 h 3777162"/>
              <a:gd name="connsiteX17" fmla="*/ 3870731 w 6930189"/>
              <a:gd name="connsiteY17" fmla="*/ 398761 h 3777162"/>
              <a:gd name="connsiteX18" fmla="*/ 4035735 w 6930189"/>
              <a:gd name="connsiteY18" fmla="*/ 804397 h 3777162"/>
              <a:gd name="connsiteX19" fmla="*/ 4200740 w 6930189"/>
              <a:gd name="connsiteY19" fmla="*/ 1258159 h 3777162"/>
              <a:gd name="connsiteX20" fmla="*/ 4351994 w 6930189"/>
              <a:gd name="connsiteY20" fmla="*/ 1691296 h 3777162"/>
              <a:gd name="connsiteX21" fmla="*/ 4496373 w 6930189"/>
              <a:gd name="connsiteY21" fmla="*/ 2110682 h 3777162"/>
              <a:gd name="connsiteX22" fmla="*/ 4654502 w 6930189"/>
              <a:gd name="connsiteY22" fmla="*/ 2468192 h 3777162"/>
              <a:gd name="connsiteX23" fmla="*/ 4880605 w 6930189"/>
              <a:gd name="connsiteY23" fmla="*/ 2921985 h 3777162"/>
              <a:gd name="connsiteX24" fmla="*/ 4884920 w 6930189"/>
              <a:gd name="connsiteY24" fmla="*/ 3777162 h 3777162"/>
              <a:gd name="connsiteX25" fmla="*/ 4872436 w 6930189"/>
              <a:gd name="connsiteY25" fmla="*/ 3748744 h 3777162"/>
              <a:gd name="connsiteX26" fmla="*/ 4867184 w 6930189"/>
              <a:gd name="connsiteY26" fmla="*/ 3755072 h 3777162"/>
              <a:gd name="connsiteX27" fmla="*/ 5492497 w 6930189"/>
              <a:gd name="connsiteY27" fmla="*/ 3775331 h 3777162"/>
              <a:gd name="connsiteX28" fmla="*/ 5651404 w 6930189"/>
              <a:gd name="connsiteY28" fmla="*/ 3754218 h 3777162"/>
              <a:gd name="connsiteX29" fmla="*/ 4893944 w 6930189"/>
              <a:gd name="connsiteY29" fmla="*/ 3740193 h 3777162"/>
              <a:gd name="connsiteX30" fmla="*/ 6187669 w 6930189"/>
              <a:gd name="connsiteY30" fmla="*/ 3753852 h 3777162"/>
              <a:gd name="connsiteX31" fmla="*/ 6497052 w 6930189"/>
              <a:gd name="connsiteY31" fmla="*/ 3746977 h 3777162"/>
              <a:gd name="connsiteX32" fmla="*/ 6613931 w 6930189"/>
              <a:gd name="connsiteY32" fmla="*/ 3740102 h 3777162"/>
              <a:gd name="connsiteX33" fmla="*/ 6613931 w 6930189"/>
              <a:gd name="connsiteY33" fmla="*/ 3740102 h 3777162"/>
              <a:gd name="connsiteX34" fmla="*/ 6930189 w 6930189"/>
              <a:gd name="connsiteY34" fmla="*/ 3753852 h 3777162"/>
              <a:gd name="connsiteX35" fmla="*/ 0 w 6930189"/>
              <a:gd name="connsiteY35" fmla="*/ 3753852 h 37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77162">
                <a:moveTo>
                  <a:pt x="0" y="3753852"/>
                </a:moveTo>
                <a:lnTo>
                  <a:pt x="501888" y="3753852"/>
                </a:lnTo>
                <a:lnTo>
                  <a:pt x="1616342" y="3774691"/>
                </a:lnTo>
                <a:cubicBezTo>
                  <a:pt x="1848119" y="3749502"/>
                  <a:pt x="1851656" y="3786466"/>
                  <a:pt x="1865116" y="3257161"/>
                </a:cubicBezTo>
                <a:lnTo>
                  <a:pt x="1870277" y="3278581"/>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80605" y="2921985"/>
                </a:lnTo>
                <a:cubicBezTo>
                  <a:pt x="4882043" y="3207044"/>
                  <a:pt x="4883482" y="3492103"/>
                  <a:pt x="4884920" y="3777162"/>
                </a:cubicBezTo>
                <a:lnTo>
                  <a:pt x="4872436" y="3748744"/>
                </a:lnTo>
                <a:lnTo>
                  <a:pt x="4867184" y="3755072"/>
                </a:lnTo>
                <a:lnTo>
                  <a:pt x="5492497" y="3775331"/>
                </a:lnTo>
                <a:lnTo>
                  <a:pt x="5651404" y="3754218"/>
                </a:lnTo>
                <a:lnTo>
                  <a:pt x="4893944" y="3740193"/>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rgbClr val="00B0F0">
              <a:alpha val="19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523C7C3-C7A2-20EF-86C9-069D3D5942BB}"/>
              </a:ext>
            </a:extLst>
          </p:cNvPr>
          <p:cNvSpPr txBox="1">
            <a:spLocks noChangeArrowheads="1"/>
          </p:cNvSpPr>
          <p:nvPr/>
        </p:nvSpPr>
        <p:spPr bwMode="auto">
          <a:xfrm>
            <a:off x="5887468" y="5255115"/>
            <a:ext cx="6273002" cy="707886"/>
          </a:xfrm>
          <a:prstGeom prst="rect">
            <a:avLst/>
          </a:prstGeom>
          <a:solidFill>
            <a:schemeClr val="bg1">
              <a:alpha val="71000"/>
            </a:schemeClr>
          </a:solidFill>
          <a:ln>
            <a:noFill/>
          </a:ln>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The percentage of sample means between 60 and 140 will be very close to 100%</a:t>
            </a:r>
          </a:p>
        </p:txBody>
      </p:sp>
      <p:sp>
        <p:nvSpPr>
          <p:cNvPr id="38" name="TextBox 37">
            <a:extLst>
              <a:ext uri="{FF2B5EF4-FFF2-40B4-BE49-F238E27FC236}">
                <a16:creationId xmlns:a16="http://schemas.microsoft.com/office/drawing/2014/main" id="{2E2085CF-6ABE-0999-0C1A-B4C0E5EF749E}"/>
              </a:ext>
            </a:extLst>
          </p:cNvPr>
          <p:cNvSpPr txBox="1">
            <a:spLocks noChangeArrowheads="1"/>
          </p:cNvSpPr>
          <p:nvPr/>
        </p:nvSpPr>
        <p:spPr bwMode="auto">
          <a:xfrm>
            <a:off x="5892724" y="5985582"/>
            <a:ext cx="6273002" cy="707886"/>
          </a:xfrm>
          <a:prstGeom prst="rect">
            <a:avLst/>
          </a:prstGeom>
          <a:solidFill>
            <a:schemeClr val="bg1">
              <a:alpha val="71000"/>
            </a:schemeClr>
          </a:solidFill>
          <a:ln>
            <a:noFill/>
          </a:ln>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This is b/c most of your sample means will be more concentrated towards the </a:t>
            </a:r>
            <a:r>
              <a:rPr lang="en-CA" altLang="en-US" sz="2000" dirty="0" err="1">
                <a:solidFill>
                  <a:srgbClr val="FF0000"/>
                </a:solidFill>
              </a:rPr>
              <a:t>popul</a:t>
            </a:r>
            <a:r>
              <a:rPr lang="en-CA" altLang="en-US" sz="2000" dirty="0">
                <a:solidFill>
                  <a:srgbClr val="FF0000"/>
                </a:solidFill>
              </a:rPr>
              <a:t>. mean</a:t>
            </a:r>
          </a:p>
        </p:txBody>
      </p:sp>
    </p:spTree>
    <p:custDataLst>
      <p:tags r:id="rId1"/>
    </p:custDataLst>
    <p:extLst>
      <p:ext uri="{BB962C8B-B14F-4D97-AF65-F5344CB8AC3E}">
        <p14:creationId xmlns:p14="http://schemas.microsoft.com/office/powerpoint/2010/main" val="12116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1"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1"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animBg="1"/>
      <p:bldP spid="27" grpId="0"/>
      <p:bldP spid="27" grpId="1"/>
      <p:bldP spid="30" grpId="0"/>
      <p:bldP spid="30" grpId="1"/>
      <p:bldP spid="35" grpId="0" animBg="1"/>
      <p:bldP spid="35" grpId="1" animBg="1"/>
      <p:bldP spid="36" grpId="0" animBg="1"/>
      <p:bldP spid="36" grpId="1" animBg="1"/>
      <p:bldP spid="38" grpId="0"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C6BFD-3A47-A53E-2180-2AC0C172511F}"/>
              </a:ext>
            </a:extLst>
          </p:cNvPr>
          <p:cNvSpPr>
            <a:spLocks noGrp="1"/>
          </p:cNvSpPr>
          <p:nvPr>
            <p:ph sz="quarter" idx="1"/>
          </p:nvPr>
        </p:nvSpPr>
        <p:spPr>
          <a:xfrm>
            <a:off x="315309" y="244366"/>
            <a:ext cx="10804635" cy="974834"/>
          </a:xfrm>
        </p:spPr>
        <p:txBody>
          <a:bodyPr/>
          <a:lstStyle/>
          <a:p>
            <a:r>
              <a:rPr lang="en-US" dirty="0"/>
              <a:t>Suppose sample sizes are even bigger!!  </a:t>
            </a:r>
            <a:r>
              <a:rPr lang="en-US" dirty="0" err="1"/>
              <a:t>ie</a:t>
            </a:r>
            <a:r>
              <a:rPr lang="en-US" dirty="0"/>
              <a:t>: n=100</a:t>
            </a:r>
          </a:p>
          <a:p>
            <a:r>
              <a:rPr lang="en-US" dirty="0"/>
              <a:t>The range of distribution of sample means will get even smaller!!</a:t>
            </a:r>
          </a:p>
        </p:txBody>
      </p:sp>
      <p:pic>
        <p:nvPicPr>
          <p:cNvPr id="4" name="Picture 3">
            <a:extLst>
              <a:ext uri="{FF2B5EF4-FFF2-40B4-BE49-F238E27FC236}">
                <a16:creationId xmlns:a16="http://schemas.microsoft.com/office/drawing/2014/main" id="{29A7F24E-EFC2-5D53-7B7C-5B4085AB5770}"/>
              </a:ext>
            </a:extLst>
          </p:cNvPr>
          <p:cNvPicPr>
            <a:picLocks noChangeAspect="1"/>
          </p:cNvPicPr>
          <p:nvPr/>
        </p:nvPicPr>
        <p:blipFill>
          <a:blip r:embed="rId4"/>
          <a:stretch>
            <a:fillRect/>
          </a:stretch>
        </p:blipFill>
        <p:spPr>
          <a:xfrm>
            <a:off x="197609" y="3001760"/>
            <a:ext cx="7426847" cy="2988134"/>
          </a:xfrm>
          <a:prstGeom prst="rect">
            <a:avLst/>
          </a:prstGeom>
        </p:spPr>
      </p:pic>
      <p:cxnSp>
        <p:nvCxnSpPr>
          <p:cNvPr id="5" name="Straight Connector 4">
            <a:extLst>
              <a:ext uri="{FF2B5EF4-FFF2-40B4-BE49-F238E27FC236}">
                <a16:creationId xmlns:a16="http://schemas.microsoft.com/office/drawing/2014/main" id="{97539E50-F7FE-8CB7-725F-E86CD13A7D53}"/>
              </a:ext>
            </a:extLst>
          </p:cNvPr>
          <p:cNvCxnSpPr>
            <a:cxnSpLocks/>
          </p:cNvCxnSpPr>
          <p:nvPr/>
        </p:nvCxnSpPr>
        <p:spPr>
          <a:xfrm flipH="1">
            <a:off x="3920769" y="2843326"/>
            <a:ext cx="1" cy="31747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E7C4B6D3-667A-6168-0120-DD3EFBE17F57}"/>
              </a:ext>
            </a:extLst>
          </p:cNvPr>
          <p:cNvSpPr/>
          <p:nvPr/>
        </p:nvSpPr>
        <p:spPr>
          <a:xfrm>
            <a:off x="2703057" y="3099598"/>
            <a:ext cx="2415953" cy="2792459"/>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53852">
                <a:moveTo>
                  <a:pt x="0" y="3753852"/>
                </a:moveTo>
                <a:lnTo>
                  <a:pt x="501888" y="3753852"/>
                </a:lnTo>
                <a:lnTo>
                  <a:pt x="976276" y="3726352"/>
                </a:lnTo>
                <a:lnTo>
                  <a:pt x="1388788" y="3636974"/>
                </a:lnTo>
                <a:lnTo>
                  <a:pt x="1656920" y="3478845"/>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60758" y="2915079"/>
                </a:lnTo>
                <a:lnTo>
                  <a:pt x="5018887" y="3169461"/>
                </a:lnTo>
                <a:lnTo>
                  <a:pt x="5170141" y="3348216"/>
                </a:lnTo>
                <a:lnTo>
                  <a:pt x="5293894" y="3478845"/>
                </a:lnTo>
                <a:lnTo>
                  <a:pt x="5472649" y="3581973"/>
                </a:lnTo>
                <a:lnTo>
                  <a:pt x="5651404" y="3671350"/>
                </a:lnTo>
                <a:lnTo>
                  <a:pt x="5871410" y="3719476"/>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chemeClr val="accent1">
              <a:alpha val="19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9F490CF3-A864-A575-7EF6-7CFE0CD8DC5B}"/>
              </a:ext>
            </a:extLst>
          </p:cNvPr>
          <p:cNvGraphicFramePr>
            <a:graphicFrameLocks noChangeAspect="1"/>
          </p:cNvGraphicFramePr>
          <p:nvPr>
            <p:extLst>
              <p:ext uri="{D42A27DB-BD31-4B8C-83A1-F6EECF244321}">
                <p14:modId xmlns:p14="http://schemas.microsoft.com/office/powerpoint/2010/main" val="566906626"/>
              </p:ext>
            </p:extLst>
          </p:nvPr>
        </p:nvGraphicFramePr>
        <p:xfrm>
          <a:off x="3424332" y="5998866"/>
          <a:ext cx="1017588" cy="406400"/>
        </p:xfrm>
        <a:graphic>
          <a:graphicData uri="http://schemas.openxmlformats.org/presentationml/2006/ole">
            <mc:AlternateContent xmlns:mc="http://schemas.openxmlformats.org/markup-compatibility/2006">
              <mc:Choice xmlns:v="urn:schemas-microsoft-com:vml" Requires="v">
                <p:oleObj name="Equation" r:id="rId5" imgW="507960" imgH="203040" progId="Equation.DSMT4">
                  <p:embed/>
                </p:oleObj>
              </mc:Choice>
              <mc:Fallback>
                <p:oleObj name="Equation" r:id="rId5" imgW="507960" imgH="203040" progId="Equation.DSMT4">
                  <p:embed/>
                  <p:pic>
                    <p:nvPicPr>
                      <p:cNvPr id="7" name="Object 6">
                        <a:extLst>
                          <a:ext uri="{FF2B5EF4-FFF2-40B4-BE49-F238E27FC236}">
                            <a16:creationId xmlns:a16="http://schemas.microsoft.com/office/drawing/2014/main" id="{9F490CF3-A864-A575-7EF6-7CFE0CD8DC5B}"/>
                          </a:ext>
                        </a:extLst>
                      </p:cNvPr>
                      <p:cNvPicPr/>
                      <p:nvPr/>
                    </p:nvPicPr>
                    <p:blipFill>
                      <a:blip r:embed="rId6"/>
                      <a:stretch>
                        <a:fillRect/>
                      </a:stretch>
                    </p:blipFill>
                    <p:spPr>
                      <a:xfrm>
                        <a:off x="3424332" y="5998866"/>
                        <a:ext cx="1017588" cy="406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7A10AB-6C26-D4E5-2682-091548B8F8D2}"/>
              </a:ext>
            </a:extLst>
          </p:cNvPr>
          <p:cNvGraphicFramePr>
            <a:graphicFrameLocks noChangeAspect="1"/>
          </p:cNvGraphicFramePr>
          <p:nvPr>
            <p:extLst>
              <p:ext uri="{D42A27DB-BD31-4B8C-83A1-F6EECF244321}">
                <p14:modId xmlns:p14="http://schemas.microsoft.com/office/powerpoint/2010/main" val="2496366080"/>
              </p:ext>
            </p:extLst>
          </p:nvPr>
        </p:nvGraphicFramePr>
        <p:xfrm>
          <a:off x="3462775" y="6322405"/>
          <a:ext cx="915988" cy="355600"/>
        </p:xfrm>
        <a:graphic>
          <a:graphicData uri="http://schemas.openxmlformats.org/presentationml/2006/ole">
            <mc:AlternateContent xmlns:mc="http://schemas.openxmlformats.org/markup-compatibility/2006">
              <mc:Choice xmlns:v="urn:schemas-microsoft-com:vml" Requires="v">
                <p:oleObj name="Equation" r:id="rId7" imgW="457200" imgH="177480" progId="Equation.DSMT4">
                  <p:embed/>
                </p:oleObj>
              </mc:Choice>
              <mc:Fallback>
                <p:oleObj name="Equation" r:id="rId7" imgW="457200" imgH="177480" progId="Equation.DSMT4">
                  <p:embed/>
                  <p:pic>
                    <p:nvPicPr>
                      <p:cNvPr id="8" name="Object 7">
                        <a:extLst>
                          <a:ext uri="{FF2B5EF4-FFF2-40B4-BE49-F238E27FC236}">
                            <a16:creationId xmlns:a16="http://schemas.microsoft.com/office/drawing/2014/main" id="{497A10AB-6C26-D4E5-2682-091548B8F8D2}"/>
                          </a:ext>
                        </a:extLst>
                      </p:cNvPr>
                      <p:cNvPicPr/>
                      <p:nvPr/>
                    </p:nvPicPr>
                    <p:blipFill>
                      <a:blip r:embed="rId8"/>
                      <a:stretch>
                        <a:fillRect/>
                      </a:stretch>
                    </p:blipFill>
                    <p:spPr>
                      <a:xfrm>
                        <a:off x="3462775" y="6322405"/>
                        <a:ext cx="915988" cy="355600"/>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AEE08AA4-C338-CBD1-5B80-91C049ECF4F6}"/>
              </a:ext>
            </a:extLst>
          </p:cNvPr>
          <p:cNvCxnSpPr>
            <a:cxnSpLocks/>
          </p:cNvCxnSpPr>
          <p:nvPr/>
        </p:nvCxnSpPr>
        <p:spPr>
          <a:xfrm>
            <a:off x="5370630" y="5090985"/>
            <a:ext cx="0" cy="931162"/>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E9D4B39B-56EC-84C1-8E33-7934D0D5C706}"/>
              </a:ext>
            </a:extLst>
          </p:cNvPr>
          <p:cNvGraphicFramePr>
            <a:graphicFrameLocks noChangeAspect="1"/>
          </p:cNvGraphicFramePr>
          <p:nvPr>
            <p:extLst>
              <p:ext uri="{D42A27DB-BD31-4B8C-83A1-F6EECF244321}">
                <p14:modId xmlns:p14="http://schemas.microsoft.com/office/powerpoint/2010/main" val="1069596558"/>
              </p:ext>
            </p:extLst>
          </p:nvPr>
        </p:nvGraphicFramePr>
        <p:xfrm>
          <a:off x="4882632" y="6051766"/>
          <a:ext cx="1093788" cy="355600"/>
        </p:xfrm>
        <a:graphic>
          <a:graphicData uri="http://schemas.openxmlformats.org/presentationml/2006/ole">
            <mc:AlternateContent xmlns:mc="http://schemas.openxmlformats.org/markup-compatibility/2006">
              <mc:Choice xmlns:v="urn:schemas-microsoft-com:vml" Requires="v">
                <p:oleObj name="Equation" r:id="rId9" imgW="545760" imgH="177480" progId="Equation.DSMT4">
                  <p:embed/>
                </p:oleObj>
              </mc:Choice>
              <mc:Fallback>
                <p:oleObj name="Equation" r:id="rId9" imgW="545760" imgH="177480" progId="Equation.DSMT4">
                  <p:embed/>
                  <p:pic>
                    <p:nvPicPr>
                      <p:cNvPr id="10" name="Object 9">
                        <a:extLst>
                          <a:ext uri="{FF2B5EF4-FFF2-40B4-BE49-F238E27FC236}">
                            <a16:creationId xmlns:a16="http://schemas.microsoft.com/office/drawing/2014/main" id="{E9D4B39B-56EC-84C1-8E33-7934D0D5C706}"/>
                          </a:ext>
                        </a:extLst>
                      </p:cNvPr>
                      <p:cNvPicPr/>
                      <p:nvPr/>
                    </p:nvPicPr>
                    <p:blipFill>
                      <a:blip r:embed="rId10"/>
                      <a:stretch>
                        <a:fillRect/>
                      </a:stretch>
                    </p:blipFill>
                    <p:spPr>
                      <a:xfrm>
                        <a:off x="4882632" y="6051766"/>
                        <a:ext cx="1093788" cy="355600"/>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E43094C1-F176-6146-2715-568A681ED51A}"/>
              </a:ext>
            </a:extLst>
          </p:cNvPr>
          <p:cNvCxnSpPr>
            <a:cxnSpLocks/>
          </p:cNvCxnSpPr>
          <p:nvPr/>
        </p:nvCxnSpPr>
        <p:spPr>
          <a:xfrm>
            <a:off x="2229781" y="5090985"/>
            <a:ext cx="0" cy="912167"/>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EFAE524D-5252-86AF-B809-D03BB3661CF7}"/>
              </a:ext>
            </a:extLst>
          </p:cNvPr>
          <p:cNvGraphicFramePr>
            <a:graphicFrameLocks noChangeAspect="1"/>
          </p:cNvGraphicFramePr>
          <p:nvPr>
            <p:extLst>
              <p:ext uri="{D42A27DB-BD31-4B8C-83A1-F6EECF244321}">
                <p14:modId xmlns:p14="http://schemas.microsoft.com/office/powerpoint/2010/main" val="3503007823"/>
              </p:ext>
            </p:extLst>
          </p:nvPr>
        </p:nvGraphicFramePr>
        <p:xfrm>
          <a:off x="1756075" y="6003152"/>
          <a:ext cx="966787" cy="355600"/>
        </p:xfrm>
        <a:graphic>
          <a:graphicData uri="http://schemas.openxmlformats.org/presentationml/2006/ole">
            <mc:AlternateContent xmlns:mc="http://schemas.openxmlformats.org/markup-compatibility/2006">
              <mc:Choice xmlns:v="urn:schemas-microsoft-com:vml" Requires="v">
                <p:oleObj name="Equation" r:id="rId11" imgW="482400" imgH="177480" progId="Equation.DSMT4">
                  <p:embed/>
                </p:oleObj>
              </mc:Choice>
              <mc:Fallback>
                <p:oleObj name="Equation" r:id="rId11" imgW="482400" imgH="177480" progId="Equation.DSMT4">
                  <p:embed/>
                  <p:pic>
                    <p:nvPicPr>
                      <p:cNvPr id="12" name="Object 11">
                        <a:extLst>
                          <a:ext uri="{FF2B5EF4-FFF2-40B4-BE49-F238E27FC236}">
                            <a16:creationId xmlns:a16="http://schemas.microsoft.com/office/drawing/2014/main" id="{EFAE524D-5252-86AF-B809-D03BB3661CF7}"/>
                          </a:ext>
                        </a:extLst>
                      </p:cNvPr>
                      <p:cNvPicPr/>
                      <p:nvPr/>
                    </p:nvPicPr>
                    <p:blipFill>
                      <a:blip r:embed="rId12"/>
                      <a:stretch>
                        <a:fillRect/>
                      </a:stretch>
                    </p:blipFill>
                    <p:spPr>
                      <a:xfrm>
                        <a:off x="1756075" y="6003152"/>
                        <a:ext cx="966787" cy="355600"/>
                      </a:xfrm>
                      <a:prstGeom prst="rect">
                        <a:avLst/>
                      </a:prstGeom>
                    </p:spPr>
                  </p:pic>
                </p:oleObj>
              </mc:Fallback>
            </mc:AlternateContent>
          </a:graphicData>
        </a:graphic>
      </p:graphicFrame>
      <p:sp>
        <p:nvSpPr>
          <p:cNvPr id="14" name="Freeform: Shape 13">
            <a:extLst>
              <a:ext uri="{FF2B5EF4-FFF2-40B4-BE49-F238E27FC236}">
                <a16:creationId xmlns:a16="http://schemas.microsoft.com/office/drawing/2014/main" id="{6EC0F514-242F-F9A4-CA37-3248132EEB57}"/>
              </a:ext>
            </a:extLst>
          </p:cNvPr>
          <p:cNvSpPr/>
          <p:nvPr/>
        </p:nvSpPr>
        <p:spPr>
          <a:xfrm>
            <a:off x="3345851" y="3114407"/>
            <a:ext cx="1121044" cy="2792459"/>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53852">
                <a:moveTo>
                  <a:pt x="0" y="3753852"/>
                </a:moveTo>
                <a:lnTo>
                  <a:pt x="501888" y="3753852"/>
                </a:lnTo>
                <a:lnTo>
                  <a:pt x="976276" y="3726352"/>
                </a:lnTo>
                <a:lnTo>
                  <a:pt x="1388788" y="3636974"/>
                </a:lnTo>
                <a:lnTo>
                  <a:pt x="1656920" y="3478845"/>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60758" y="2915079"/>
                </a:lnTo>
                <a:lnTo>
                  <a:pt x="5018887" y="3169461"/>
                </a:lnTo>
                <a:lnTo>
                  <a:pt x="5170141" y="3348216"/>
                </a:lnTo>
                <a:lnTo>
                  <a:pt x="5293894" y="3478845"/>
                </a:lnTo>
                <a:lnTo>
                  <a:pt x="5472649" y="3581973"/>
                </a:lnTo>
                <a:lnTo>
                  <a:pt x="5651404" y="3671350"/>
                </a:lnTo>
                <a:lnTo>
                  <a:pt x="5871410" y="3719476"/>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rgbClr val="00B050">
              <a:alpha val="19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5776542-05C4-5A80-363B-C6D4E292F8DA}"/>
              </a:ext>
            </a:extLst>
          </p:cNvPr>
          <p:cNvSpPr txBox="1">
            <a:spLocks noChangeArrowheads="1"/>
          </p:cNvSpPr>
          <p:nvPr/>
        </p:nvSpPr>
        <p:spPr bwMode="auto">
          <a:xfrm>
            <a:off x="5370630" y="1933893"/>
            <a:ext cx="5938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The distribution of this sampling distribution of n=100 will have smaller “standard error” of 2 </a:t>
            </a:r>
          </a:p>
        </p:txBody>
      </p:sp>
      <p:graphicFrame>
        <p:nvGraphicFramePr>
          <p:cNvPr id="16" name="Object 15">
            <a:extLst>
              <a:ext uri="{FF2B5EF4-FFF2-40B4-BE49-F238E27FC236}">
                <a16:creationId xmlns:a16="http://schemas.microsoft.com/office/drawing/2014/main" id="{B2B1E69F-4061-2484-A747-44E0D19A51AC}"/>
              </a:ext>
            </a:extLst>
          </p:cNvPr>
          <p:cNvGraphicFramePr>
            <a:graphicFrameLocks noChangeAspect="1"/>
          </p:cNvGraphicFramePr>
          <p:nvPr>
            <p:extLst>
              <p:ext uri="{D42A27DB-BD31-4B8C-83A1-F6EECF244321}">
                <p14:modId xmlns:p14="http://schemas.microsoft.com/office/powerpoint/2010/main" val="2438099009"/>
              </p:ext>
            </p:extLst>
          </p:nvPr>
        </p:nvGraphicFramePr>
        <p:xfrm>
          <a:off x="6873432" y="2612101"/>
          <a:ext cx="1146175" cy="838200"/>
        </p:xfrm>
        <a:graphic>
          <a:graphicData uri="http://schemas.openxmlformats.org/presentationml/2006/ole">
            <mc:AlternateContent xmlns:mc="http://schemas.openxmlformats.org/markup-compatibility/2006">
              <mc:Choice xmlns:v="urn:schemas-microsoft-com:vml" Requires="v">
                <p:oleObj name="Equation" r:id="rId13" imgW="571320" imgH="419040" progId="Equation.DSMT4">
                  <p:embed/>
                </p:oleObj>
              </mc:Choice>
              <mc:Fallback>
                <p:oleObj name="Equation" r:id="rId13" imgW="571320" imgH="419040" progId="Equation.DSMT4">
                  <p:embed/>
                  <p:pic>
                    <p:nvPicPr>
                      <p:cNvPr id="16" name="Object 15">
                        <a:extLst>
                          <a:ext uri="{FF2B5EF4-FFF2-40B4-BE49-F238E27FC236}">
                            <a16:creationId xmlns:a16="http://schemas.microsoft.com/office/drawing/2014/main" id="{B2B1E69F-4061-2484-A747-44E0D19A51AC}"/>
                          </a:ext>
                        </a:extLst>
                      </p:cNvPr>
                      <p:cNvPicPr/>
                      <p:nvPr/>
                    </p:nvPicPr>
                    <p:blipFill>
                      <a:blip r:embed="rId14"/>
                      <a:stretch>
                        <a:fillRect/>
                      </a:stretch>
                    </p:blipFill>
                    <p:spPr>
                      <a:xfrm>
                        <a:off x="6873432" y="2612101"/>
                        <a:ext cx="1146175" cy="8382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047B7E1-97A5-1B8D-97EA-D1747179D502}"/>
              </a:ext>
            </a:extLst>
          </p:cNvPr>
          <p:cNvGraphicFramePr>
            <a:graphicFrameLocks noChangeAspect="1"/>
          </p:cNvGraphicFramePr>
          <p:nvPr>
            <p:extLst>
              <p:ext uri="{D42A27DB-BD31-4B8C-83A1-F6EECF244321}">
                <p14:modId xmlns:p14="http://schemas.microsoft.com/office/powerpoint/2010/main" val="2058062775"/>
              </p:ext>
            </p:extLst>
          </p:nvPr>
        </p:nvGraphicFramePr>
        <p:xfrm>
          <a:off x="8019607" y="2624178"/>
          <a:ext cx="1501775" cy="838200"/>
        </p:xfrm>
        <a:graphic>
          <a:graphicData uri="http://schemas.openxmlformats.org/presentationml/2006/ole">
            <mc:AlternateContent xmlns:mc="http://schemas.openxmlformats.org/markup-compatibility/2006">
              <mc:Choice xmlns:v="urn:schemas-microsoft-com:vml" Requires="v">
                <p:oleObj name="Equation" r:id="rId15" imgW="749160" imgH="419040" progId="Equation.DSMT4">
                  <p:embed/>
                </p:oleObj>
              </mc:Choice>
              <mc:Fallback>
                <p:oleObj name="Equation" r:id="rId15" imgW="749160" imgH="419040" progId="Equation.DSMT4">
                  <p:embed/>
                  <p:pic>
                    <p:nvPicPr>
                      <p:cNvPr id="17" name="Object 16">
                        <a:extLst>
                          <a:ext uri="{FF2B5EF4-FFF2-40B4-BE49-F238E27FC236}">
                            <a16:creationId xmlns:a16="http://schemas.microsoft.com/office/drawing/2014/main" id="{8047B7E1-97A5-1B8D-97EA-D1747179D502}"/>
                          </a:ext>
                        </a:extLst>
                      </p:cNvPr>
                      <p:cNvPicPr/>
                      <p:nvPr/>
                    </p:nvPicPr>
                    <p:blipFill>
                      <a:blip r:embed="rId16"/>
                      <a:stretch>
                        <a:fillRect/>
                      </a:stretch>
                    </p:blipFill>
                    <p:spPr>
                      <a:xfrm>
                        <a:off x="8019607" y="2624178"/>
                        <a:ext cx="1501775" cy="8382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68221398-FC81-0B47-E8D3-405EBB8F5D08}"/>
              </a:ext>
            </a:extLst>
          </p:cNvPr>
          <p:cNvSpPr txBox="1">
            <a:spLocks noChangeArrowheads="1"/>
          </p:cNvSpPr>
          <p:nvPr/>
        </p:nvSpPr>
        <p:spPr bwMode="auto">
          <a:xfrm>
            <a:off x="5693928" y="4890995"/>
            <a:ext cx="5938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For this sampling distribution, getting a sample mean of 140 or 120 will be very close to zero!!</a:t>
            </a:r>
          </a:p>
        </p:txBody>
      </p:sp>
      <p:sp>
        <p:nvSpPr>
          <p:cNvPr id="19" name="Content Placeholder 2">
            <a:extLst>
              <a:ext uri="{FF2B5EF4-FFF2-40B4-BE49-F238E27FC236}">
                <a16:creationId xmlns:a16="http://schemas.microsoft.com/office/drawing/2014/main" id="{1D3B3603-655D-9B2F-7C46-19A417E92348}"/>
              </a:ext>
            </a:extLst>
          </p:cNvPr>
          <p:cNvSpPr txBox="1">
            <a:spLocks/>
          </p:cNvSpPr>
          <p:nvPr/>
        </p:nvSpPr>
        <p:spPr bwMode="auto">
          <a:xfrm>
            <a:off x="310054" y="1195550"/>
            <a:ext cx="10804635" cy="97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Key Concept: When the sample sizes increase, the range of possibilities of sample means gets smaller!!</a:t>
            </a:r>
          </a:p>
        </p:txBody>
      </p:sp>
      <p:sp>
        <p:nvSpPr>
          <p:cNvPr id="2" name="TextBox 1">
            <a:extLst>
              <a:ext uri="{FF2B5EF4-FFF2-40B4-BE49-F238E27FC236}">
                <a16:creationId xmlns:a16="http://schemas.microsoft.com/office/drawing/2014/main" id="{68AC15AA-AF5B-8A83-3964-3FCEF6BDB0EA}"/>
              </a:ext>
            </a:extLst>
          </p:cNvPr>
          <p:cNvSpPr txBox="1">
            <a:spLocks noChangeArrowheads="1"/>
          </p:cNvSpPr>
          <p:nvPr/>
        </p:nvSpPr>
        <p:spPr bwMode="auto">
          <a:xfrm>
            <a:off x="5118677" y="3467719"/>
            <a:ext cx="6411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dirty="0">
                <a:solidFill>
                  <a:srgbClr val="FF0000"/>
                </a:solidFill>
              </a:rPr>
              <a:t>NOTE: the standard deviation in a sampling distribution is known as “STANDARD ERROR”</a:t>
            </a:r>
          </a:p>
        </p:txBody>
      </p:sp>
    </p:spTree>
    <p:custDataLst>
      <p:tags r:id="rId1"/>
    </p:custDataLst>
    <p:extLst>
      <p:ext uri="{BB962C8B-B14F-4D97-AF65-F5344CB8AC3E}">
        <p14:creationId xmlns:p14="http://schemas.microsoft.com/office/powerpoint/2010/main" val="41298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p:bldP spid="15" grpId="1"/>
      <p:bldP spid="18" grpId="0"/>
      <p:bldP spid="18"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B6240-28FA-4F0C-BD65-94897D3D4C14}"/>
              </a:ext>
            </a:extLst>
          </p:cNvPr>
          <p:cNvSpPr>
            <a:spLocks noGrp="1"/>
          </p:cNvSpPr>
          <p:nvPr>
            <p:ph sz="quarter" idx="1"/>
          </p:nvPr>
        </p:nvSpPr>
        <p:spPr>
          <a:xfrm>
            <a:off x="252248" y="118241"/>
            <a:ext cx="11246069" cy="3129456"/>
          </a:xfrm>
        </p:spPr>
        <p:txBody>
          <a:bodyPr/>
          <a:lstStyle/>
          <a:p>
            <a:pPr marL="0" indent="0">
              <a:buNone/>
            </a:pPr>
            <a:r>
              <a:rPr lang="en-US" dirty="0"/>
              <a:t>Suppose the SAT score for Canadian students is normally distributed with a mean of 1160 with a standard deviation of 200.  </a:t>
            </a:r>
          </a:p>
          <a:p>
            <a:pPr marL="0" indent="0">
              <a:buNone/>
            </a:pPr>
            <a:r>
              <a:rPr lang="en-US" dirty="0" err="1"/>
              <a:t>i</a:t>
            </a:r>
            <a:r>
              <a:rPr lang="en-US" dirty="0"/>
              <a:t>) If you are to randomly select a Canadian student writing the SAT, what is the probability that the score is between 1300 to 1400? </a:t>
            </a:r>
          </a:p>
          <a:p>
            <a:pPr marL="0" indent="0">
              <a:buNone/>
            </a:pPr>
            <a:r>
              <a:rPr lang="en-US" dirty="0"/>
              <a:t>ii) If we take a random sample of 50 Canadian students writing the SAT, what is the probability that the average score is between 1300 to 1400? </a:t>
            </a:r>
          </a:p>
          <a:p>
            <a:pPr marL="0" indent="0">
              <a:buNone/>
            </a:pPr>
            <a:r>
              <a:rPr lang="en-US" dirty="0"/>
              <a:t>iii) If we take a random sample of 1000 Canadian students writing the SAT, what is the probability that the average score is between 1300 to 1400?</a:t>
            </a:r>
          </a:p>
        </p:txBody>
      </p:sp>
    </p:spTree>
    <p:custDataLst>
      <p:tags r:id="rId1"/>
    </p:custDataLst>
    <p:extLst>
      <p:ext uri="{BB962C8B-B14F-4D97-AF65-F5344CB8AC3E}">
        <p14:creationId xmlns:p14="http://schemas.microsoft.com/office/powerpoint/2010/main" val="295735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87D-1E32-3B00-9160-139C3F1AD4F1}"/>
              </a:ext>
            </a:extLst>
          </p:cNvPr>
          <p:cNvSpPr>
            <a:spLocks noGrp="1"/>
          </p:cNvSpPr>
          <p:nvPr>
            <p:ph type="title"/>
          </p:nvPr>
        </p:nvSpPr>
        <p:spPr>
          <a:xfrm>
            <a:off x="574766" y="292056"/>
            <a:ext cx="9697947" cy="561975"/>
          </a:xfrm>
        </p:spPr>
        <p:txBody>
          <a:bodyPr/>
          <a:lstStyle/>
          <a:p>
            <a:pPr eaLnBrk="1" fontAlgn="auto" hangingPunct="1">
              <a:spcAft>
                <a:spcPts val="0"/>
              </a:spcAft>
              <a:defRPr/>
            </a:pPr>
            <a:r>
              <a:rPr lang="en-CA" dirty="0"/>
              <a:t>Stock Market: Is it Better to Diversify?</a:t>
            </a:r>
          </a:p>
        </p:txBody>
      </p:sp>
      <p:sp>
        <p:nvSpPr>
          <p:cNvPr id="3" name="Content Placeholder 2">
            <a:extLst>
              <a:ext uri="{FF2B5EF4-FFF2-40B4-BE49-F238E27FC236}">
                <a16:creationId xmlns:a16="http://schemas.microsoft.com/office/drawing/2014/main" id="{66F28BF8-7514-084E-4A8C-4E523344C536}"/>
              </a:ext>
            </a:extLst>
          </p:cNvPr>
          <p:cNvSpPr>
            <a:spLocks noGrp="1"/>
          </p:cNvSpPr>
          <p:nvPr>
            <p:ph sz="quarter" idx="1"/>
          </p:nvPr>
        </p:nvSpPr>
        <p:spPr>
          <a:xfrm>
            <a:off x="505097" y="908050"/>
            <a:ext cx="9839053" cy="1296988"/>
          </a:xfrm>
        </p:spPr>
        <p:txBody>
          <a:bodyPr/>
          <a:lstStyle/>
          <a:p>
            <a:pPr eaLnBrk="1" hangingPunct="1"/>
            <a:r>
              <a:rPr lang="en-CA" altLang="en-US" sz="2200"/>
              <a:t>A basic principle of investing is that diversifying reduces risk</a:t>
            </a:r>
          </a:p>
          <a:p>
            <a:pPr eaLnBrk="1" hangingPunct="1"/>
            <a:r>
              <a:rPr lang="en-CA" altLang="en-US" sz="2200"/>
              <a:t>1987 NY. Stock Exchange, distribution of returns for all 1815 stocks</a:t>
            </a:r>
          </a:p>
        </p:txBody>
      </p:sp>
      <p:pic>
        <p:nvPicPr>
          <p:cNvPr id="4" name="Picture 2" descr="Yates_3e_Ch09_p56033a">
            <a:extLst>
              <a:ext uri="{FF2B5EF4-FFF2-40B4-BE49-F238E27FC236}">
                <a16:creationId xmlns:a16="http://schemas.microsoft.com/office/drawing/2014/main" id="{671B9850-1C5A-8A34-B254-675AC330F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62"/>
          <a:stretch>
            <a:fillRect/>
          </a:stretch>
        </p:blipFill>
        <p:spPr bwMode="auto">
          <a:xfrm>
            <a:off x="2135188" y="1989138"/>
            <a:ext cx="432117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Yates_3e_Ch09_p56033b">
            <a:extLst>
              <a:ext uri="{FF2B5EF4-FFF2-40B4-BE49-F238E27FC236}">
                <a16:creationId xmlns:a16="http://schemas.microsoft.com/office/drawing/2014/main" id="{70FD1520-6F82-6112-2FB7-69F771A77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4581525"/>
            <a:ext cx="41433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
            <a:extLst>
              <a:ext uri="{FF2B5EF4-FFF2-40B4-BE49-F238E27FC236}">
                <a16:creationId xmlns:a16="http://schemas.microsoft.com/office/drawing/2014/main" id="{EEEF41AF-2280-0EF9-9133-8CF305D83BCE}"/>
              </a:ext>
            </a:extLst>
          </p:cNvPr>
          <p:cNvGraphicFramePr>
            <a:graphicFrameLocks noChangeAspect="1"/>
          </p:cNvGraphicFramePr>
          <p:nvPr/>
        </p:nvGraphicFramePr>
        <p:xfrm>
          <a:off x="6527800" y="1989138"/>
          <a:ext cx="1312863" cy="381000"/>
        </p:xfrm>
        <a:graphic>
          <a:graphicData uri="http://schemas.openxmlformats.org/presentationml/2006/ole">
            <mc:AlternateContent xmlns:mc="http://schemas.openxmlformats.org/markup-compatibility/2006">
              <mc:Choice xmlns:v="urn:schemas-microsoft-com:vml" Requires="v">
                <p:oleObj name="Equation" r:id="rId6" imgW="698197" imgH="203112" progId="Equation.DSMT4">
                  <p:embed/>
                </p:oleObj>
              </mc:Choice>
              <mc:Fallback>
                <p:oleObj name="Equation" r:id="rId6" imgW="698197" imgH="203112" progId="Equation.DSMT4">
                  <p:embed/>
                  <p:pic>
                    <p:nvPicPr>
                      <p:cNvPr id="6" name="Object 2">
                        <a:extLst>
                          <a:ext uri="{FF2B5EF4-FFF2-40B4-BE49-F238E27FC236}">
                            <a16:creationId xmlns:a16="http://schemas.microsoft.com/office/drawing/2014/main" id="{EEEF41AF-2280-0EF9-9133-8CF305D83B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0" y="1989138"/>
                        <a:ext cx="1312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a:extLst>
              <a:ext uri="{FF2B5EF4-FFF2-40B4-BE49-F238E27FC236}">
                <a16:creationId xmlns:a16="http://schemas.microsoft.com/office/drawing/2014/main" id="{916FDB8F-7A1F-9D4D-F815-490EB3F94CD1}"/>
              </a:ext>
            </a:extLst>
          </p:cNvPr>
          <p:cNvGraphicFramePr>
            <a:graphicFrameLocks noChangeAspect="1"/>
          </p:cNvGraphicFramePr>
          <p:nvPr/>
        </p:nvGraphicFramePr>
        <p:xfrm>
          <a:off x="6456363" y="4437063"/>
          <a:ext cx="1431925" cy="430212"/>
        </p:xfrm>
        <a:graphic>
          <a:graphicData uri="http://schemas.openxmlformats.org/presentationml/2006/ole">
            <mc:AlternateContent xmlns:mc="http://schemas.openxmlformats.org/markup-compatibility/2006">
              <mc:Choice xmlns:v="urn:schemas-microsoft-com:vml" Requires="v">
                <p:oleObj name="Equation" r:id="rId8" imgW="761669" imgH="228501" progId="Equation.DSMT4">
                  <p:embed/>
                </p:oleObj>
              </mc:Choice>
              <mc:Fallback>
                <p:oleObj name="Equation" r:id="rId8" imgW="761669" imgH="228501" progId="Equation.DSMT4">
                  <p:embed/>
                  <p:pic>
                    <p:nvPicPr>
                      <p:cNvPr id="7" name="Object 3">
                        <a:extLst>
                          <a:ext uri="{FF2B5EF4-FFF2-40B4-BE49-F238E27FC236}">
                            <a16:creationId xmlns:a16="http://schemas.microsoft.com/office/drawing/2014/main" id="{916FDB8F-7A1F-9D4D-F815-490EB3F94C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363" y="4437063"/>
                        <a:ext cx="1431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a:extLst>
              <a:ext uri="{FF2B5EF4-FFF2-40B4-BE49-F238E27FC236}">
                <a16:creationId xmlns:a16="http://schemas.microsoft.com/office/drawing/2014/main" id="{744A8199-8F8D-E1A0-4CE9-8FA0A380F45E}"/>
              </a:ext>
            </a:extLst>
          </p:cNvPr>
          <p:cNvSpPr txBox="1">
            <a:spLocks/>
          </p:cNvSpPr>
          <p:nvPr/>
        </p:nvSpPr>
        <p:spPr>
          <a:xfrm>
            <a:off x="1703388" y="3933825"/>
            <a:ext cx="8569325" cy="719138"/>
          </a:xfrm>
          <a:prstGeom prst="rect">
            <a:avLst/>
          </a:prstGeom>
        </p:spPr>
        <p:txBody>
          <a:bodyPr>
            <a:normAutofit lnSpcReduction="10000"/>
          </a:bodyPr>
          <a:lstStyle/>
          <a:p>
            <a:pPr marL="274320" indent="-274320" eaLnBrk="1" fontAlgn="auto" hangingPunct="1">
              <a:spcBef>
                <a:spcPts val="600"/>
              </a:spcBef>
              <a:spcAft>
                <a:spcPts val="0"/>
              </a:spcAft>
              <a:buClr>
                <a:schemeClr val="accent1"/>
              </a:buClr>
              <a:buSzPct val="70000"/>
              <a:buFont typeface="Wingdings"/>
              <a:buChar char=""/>
              <a:defRPr/>
            </a:pPr>
            <a:r>
              <a:rPr lang="en-CA" sz="2200" dirty="0">
                <a:latin typeface="+mn-lt"/>
                <a:cs typeface="+mn-cs"/>
              </a:rPr>
              <a:t>Diversifying in portfolios of 5 different stocks.  Distribution of all portfolios returns (n= 5)</a:t>
            </a:r>
          </a:p>
        </p:txBody>
      </p:sp>
      <p:sp>
        <p:nvSpPr>
          <p:cNvPr id="9" name="TextBox 8">
            <a:extLst>
              <a:ext uri="{FF2B5EF4-FFF2-40B4-BE49-F238E27FC236}">
                <a16:creationId xmlns:a16="http://schemas.microsoft.com/office/drawing/2014/main" id="{36146521-0696-5D78-B973-FB0BD0FAD811}"/>
              </a:ext>
            </a:extLst>
          </p:cNvPr>
          <p:cNvSpPr txBox="1">
            <a:spLocks noChangeArrowheads="1"/>
          </p:cNvSpPr>
          <p:nvPr/>
        </p:nvSpPr>
        <p:spPr bwMode="auto">
          <a:xfrm>
            <a:off x="6456363" y="2433638"/>
            <a:ext cx="3389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11% of all stocks had a loss</a:t>
            </a:r>
            <a:br>
              <a:rPr lang="en-CA" altLang="en-US" sz="2000" dirty="0">
                <a:solidFill>
                  <a:srgbClr val="FF0000"/>
                </a:solidFill>
              </a:rPr>
            </a:br>
            <a:r>
              <a:rPr lang="en-CA" altLang="en-US" sz="2000" dirty="0">
                <a:solidFill>
                  <a:srgbClr val="FF0000"/>
                </a:solidFill>
              </a:rPr>
              <a:t> of 40% or more</a:t>
            </a:r>
          </a:p>
        </p:txBody>
      </p:sp>
      <p:sp>
        <p:nvSpPr>
          <p:cNvPr id="10" name="TextBox 9">
            <a:extLst>
              <a:ext uri="{FF2B5EF4-FFF2-40B4-BE49-F238E27FC236}">
                <a16:creationId xmlns:a16="http://schemas.microsoft.com/office/drawing/2014/main" id="{BA566E50-80BE-0033-95FB-7F4A08A89140}"/>
              </a:ext>
            </a:extLst>
          </p:cNvPr>
          <p:cNvSpPr txBox="1">
            <a:spLocks noChangeArrowheads="1"/>
          </p:cNvSpPr>
          <p:nvPr/>
        </p:nvSpPr>
        <p:spPr bwMode="auto">
          <a:xfrm>
            <a:off x="6383338" y="4868863"/>
            <a:ext cx="3611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Only 1% of all portfolios had </a:t>
            </a:r>
            <a:br>
              <a:rPr lang="en-CA" altLang="en-US" sz="2000">
                <a:solidFill>
                  <a:srgbClr val="FF0000"/>
                </a:solidFill>
              </a:rPr>
            </a:br>
            <a:r>
              <a:rPr lang="en-CA" altLang="en-US" sz="2000">
                <a:solidFill>
                  <a:srgbClr val="FF0000"/>
                </a:solidFill>
              </a:rPr>
              <a:t>a loss of 40% or more</a:t>
            </a:r>
          </a:p>
        </p:txBody>
      </p:sp>
      <p:sp>
        <p:nvSpPr>
          <p:cNvPr id="11" name="TextBox 10">
            <a:extLst>
              <a:ext uri="{FF2B5EF4-FFF2-40B4-BE49-F238E27FC236}">
                <a16:creationId xmlns:a16="http://schemas.microsoft.com/office/drawing/2014/main" id="{F4636DF5-A3AE-4F17-44E9-34FBD2D900E9}"/>
              </a:ext>
            </a:extLst>
          </p:cNvPr>
          <p:cNvSpPr txBox="1">
            <a:spLocks noChangeArrowheads="1"/>
          </p:cNvSpPr>
          <p:nvPr/>
        </p:nvSpPr>
        <p:spPr bwMode="auto">
          <a:xfrm>
            <a:off x="6456363" y="3081338"/>
            <a:ext cx="392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Extreme swings in stock prices,</a:t>
            </a:r>
            <a:br>
              <a:rPr lang="en-CA" altLang="en-US" sz="2000">
                <a:solidFill>
                  <a:srgbClr val="FF0000"/>
                </a:solidFill>
              </a:rPr>
            </a:br>
            <a:r>
              <a:rPr lang="en-CA" altLang="en-US" sz="2000">
                <a:solidFill>
                  <a:srgbClr val="FF0000"/>
                </a:solidFill>
              </a:rPr>
              <a:t>over 20% in single day</a:t>
            </a:r>
          </a:p>
        </p:txBody>
      </p:sp>
      <p:sp>
        <p:nvSpPr>
          <p:cNvPr id="12" name="TextBox 11">
            <a:extLst>
              <a:ext uri="{FF2B5EF4-FFF2-40B4-BE49-F238E27FC236}">
                <a16:creationId xmlns:a16="http://schemas.microsoft.com/office/drawing/2014/main" id="{4473B6DF-D8A4-3885-0A44-CCF27AEAB048}"/>
              </a:ext>
            </a:extLst>
          </p:cNvPr>
          <p:cNvSpPr txBox="1">
            <a:spLocks noChangeArrowheads="1"/>
          </p:cNvSpPr>
          <p:nvPr/>
        </p:nvSpPr>
        <p:spPr bwMode="auto">
          <a:xfrm>
            <a:off x="6396038" y="5673725"/>
            <a:ext cx="3876675"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Note: Distribution of samples</a:t>
            </a:r>
          </a:p>
          <a:p>
            <a:pPr eaLnBrk="1" hangingPunct="1">
              <a:spcBef>
                <a:spcPct val="0"/>
              </a:spcBef>
              <a:buClrTx/>
              <a:buSzTx/>
              <a:buFontTx/>
              <a:buNone/>
            </a:pPr>
            <a:r>
              <a:rPr lang="en-CA" altLang="en-US" sz="2000">
                <a:solidFill>
                  <a:srgbClr val="FF0000"/>
                </a:solidFill>
              </a:rPr>
              <a:t>have a smaller spread than the</a:t>
            </a:r>
            <a:br>
              <a:rPr lang="en-CA" altLang="en-US" sz="2000">
                <a:solidFill>
                  <a:srgbClr val="FF0000"/>
                </a:solidFill>
              </a:rPr>
            </a:br>
            <a:r>
              <a:rPr lang="en-CA" altLang="en-US" sz="2000">
                <a:solidFill>
                  <a:srgbClr val="FF0000"/>
                </a:solidFill>
              </a:rPr>
              <a:t>population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A0DE91-CC3D-A829-6915-0737D1F0CB34}"/>
              </a:ext>
            </a:extLst>
          </p:cNvPr>
          <p:cNvSpPr>
            <a:spLocks noGrp="1"/>
          </p:cNvSpPr>
          <p:nvPr>
            <p:ph sz="quarter" idx="1"/>
          </p:nvPr>
        </p:nvSpPr>
        <p:spPr>
          <a:xfrm>
            <a:off x="200297" y="154577"/>
            <a:ext cx="11460480" cy="6620692"/>
          </a:xfrm>
        </p:spPr>
        <p:txBody>
          <a:bodyPr/>
          <a:lstStyle/>
          <a:p>
            <a:pPr marL="0" indent="0">
              <a:buNone/>
            </a:pPr>
            <a:r>
              <a:rPr lang="en-US" dirty="0"/>
              <a:t>Ex: The chart on the next slide shows the rate of return for 3664 stocks in the US for the year 2020.  Some Mutual Funds will pool their resources and diversify their investments into holding of 100 stocks.  Use the start to answer the following questions: </a:t>
            </a:r>
          </a:p>
          <a:p>
            <a:pPr marL="0" indent="0">
              <a:buNone/>
            </a:pPr>
            <a:r>
              <a:rPr lang="en-US" dirty="0"/>
              <a:t>a) What percentage of stocks have a positive rate of return?</a:t>
            </a:r>
          </a:p>
          <a:p>
            <a:pPr marL="0" indent="0">
              <a:buNone/>
            </a:pPr>
            <a:endParaRPr lang="en-US" dirty="0"/>
          </a:p>
          <a:p>
            <a:pPr marL="0" indent="0">
              <a:buNone/>
            </a:pPr>
            <a:r>
              <a:rPr lang="en-US" dirty="0"/>
              <a:t>b) What is the average rate of return for all 3664 stocks? </a:t>
            </a:r>
          </a:p>
          <a:p>
            <a:pPr marL="0" indent="0">
              <a:buNone/>
            </a:pPr>
            <a:endParaRPr lang="en-US" dirty="0"/>
          </a:p>
          <a:p>
            <a:pPr marL="0" indent="0">
              <a:buNone/>
            </a:pPr>
            <a:r>
              <a:rPr lang="en-US" dirty="0"/>
              <a:t>c) If you randomly select one of the stocks, what is the probability that it will have a positive rate of return between 10% to 20%</a:t>
            </a:r>
          </a:p>
          <a:p>
            <a:pPr marL="0" indent="0">
              <a:buNone/>
            </a:pPr>
            <a:endParaRPr lang="en-US" dirty="0"/>
          </a:p>
          <a:p>
            <a:pPr marL="0" indent="0">
              <a:buNone/>
            </a:pPr>
            <a:r>
              <a:rPr lang="en-US" dirty="0"/>
              <a:t>d) Suppose you are to purchase a mutual fund that is “randomly” diversified into 100 stock holdings, what is the probability that it will have a positive rate of return between 10% to 20%? </a:t>
            </a:r>
          </a:p>
          <a:p>
            <a:pPr marL="0" indent="0">
              <a:buNone/>
            </a:pPr>
            <a:endParaRPr lang="en-US" dirty="0"/>
          </a:p>
          <a:p>
            <a:pPr marL="0" indent="0">
              <a:buNone/>
            </a:pPr>
            <a:r>
              <a:rPr lang="en-US" dirty="0"/>
              <a:t>e) Which is better? To buy stocks or mutual funds? </a:t>
            </a:r>
          </a:p>
        </p:txBody>
      </p:sp>
    </p:spTree>
    <p:custDataLst>
      <p:tags r:id="rId1"/>
    </p:custDataLst>
    <p:extLst>
      <p:ext uri="{BB962C8B-B14F-4D97-AF65-F5344CB8AC3E}">
        <p14:creationId xmlns:p14="http://schemas.microsoft.com/office/powerpoint/2010/main" val="154183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6AD6-939B-37A7-C412-147F157991F3}"/>
              </a:ext>
            </a:extLst>
          </p:cNvPr>
          <p:cNvSpPr>
            <a:spLocks noGrp="1"/>
          </p:cNvSpPr>
          <p:nvPr>
            <p:ph type="title"/>
          </p:nvPr>
        </p:nvSpPr>
        <p:spPr/>
        <p:txBody>
          <a:bodyPr/>
          <a:lstStyle/>
          <a:p>
            <a:pPr>
              <a:defRPr/>
            </a:pPr>
            <a:endParaRPr lang="en-US"/>
          </a:p>
        </p:txBody>
      </p:sp>
      <p:sp>
        <p:nvSpPr>
          <p:cNvPr id="13315" name="Content Placeholder 2">
            <a:extLst>
              <a:ext uri="{FF2B5EF4-FFF2-40B4-BE49-F238E27FC236}">
                <a16:creationId xmlns:a16="http://schemas.microsoft.com/office/drawing/2014/main" id="{43A4EC29-E511-B915-CC29-FE475D99BF80}"/>
              </a:ext>
            </a:extLst>
          </p:cNvPr>
          <p:cNvSpPr>
            <a:spLocks noGrp="1"/>
          </p:cNvSpPr>
          <p:nvPr>
            <p:ph sz="quarter" idx="1"/>
          </p:nvPr>
        </p:nvSpPr>
        <p:spPr>
          <a:xfrm>
            <a:off x="609600" y="1600200"/>
            <a:ext cx="9956800" cy="4873625"/>
          </a:xfrm>
        </p:spPr>
        <p:txBody>
          <a:bodyPr/>
          <a:lstStyle/>
          <a:p>
            <a:endParaRPr lang="en-US" altLang="en-US"/>
          </a:p>
        </p:txBody>
      </p:sp>
      <p:pic>
        <p:nvPicPr>
          <p:cNvPr id="13316" name="Picture 3">
            <a:extLst>
              <a:ext uri="{FF2B5EF4-FFF2-40B4-BE49-F238E27FC236}">
                <a16:creationId xmlns:a16="http://schemas.microsoft.com/office/drawing/2014/main" id="{0C32A258-D603-B462-A32F-608C07874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501650"/>
            <a:ext cx="11060112"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75BA-D2D1-29AB-1A78-85FC1AE87395}"/>
              </a:ext>
            </a:extLst>
          </p:cNvPr>
          <p:cNvSpPr>
            <a:spLocks noGrp="1"/>
          </p:cNvSpPr>
          <p:nvPr>
            <p:ph type="title"/>
          </p:nvPr>
        </p:nvSpPr>
        <p:spPr>
          <a:xfrm>
            <a:off x="1774825" y="274638"/>
            <a:ext cx="8497888" cy="633412"/>
          </a:xfrm>
        </p:spPr>
        <p:txBody>
          <a:bodyPr/>
          <a:lstStyle/>
          <a:p>
            <a:pPr eaLnBrk="1" fontAlgn="auto" hangingPunct="1">
              <a:spcAft>
                <a:spcPts val="0"/>
              </a:spcAft>
              <a:defRPr/>
            </a:pPr>
            <a:r>
              <a:rPr lang="en-CA" sz="2500" dirty="0"/>
              <a:t>Mean and Standard Deviations of Sample Means</a:t>
            </a:r>
          </a:p>
        </p:txBody>
      </p:sp>
      <p:sp>
        <p:nvSpPr>
          <p:cNvPr id="3" name="Content Placeholder 2">
            <a:extLst>
              <a:ext uri="{FF2B5EF4-FFF2-40B4-BE49-F238E27FC236}">
                <a16:creationId xmlns:a16="http://schemas.microsoft.com/office/drawing/2014/main" id="{2A492626-172B-BF83-5DBB-4A9504F24D4B}"/>
              </a:ext>
            </a:extLst>
          </p:cNvPr>
          <p:cNvSpPr>
            <a:spLocks noGrp="1"/>
          </p:cNvSpPr>
          <p:nvPr>
            <p:ph sz="quarter" idx="1"/>
          </p:nvPr>
        </p:nvSpPr>
        <p:spPr>
          <a:xfrm>
            <a:off x="1847850" y="1052513"/>
            <a:ext cx="4302125" cy="1223962"/>
          </a:xfrm>
        </p:spPr>
        <p:txBody>
          <a:bodyPr/>
          <a:lstStyle/>
          <a:p>
            <a:pPr eaLnBrk="1" hangingPunct="1"/>
            <a:r>
              <a:rPr lang="en-CA" altLang="en-US" sz="2200"/>
              <a:t>The mean of the sampling </a:t>
            </a:r>
            <a:br>
              <a:rPr lang="en-CA" altLang="en-US" sz="2200"/>
            </a:br>
            <a:r>
              <a:rPr lang="en-CA" altLang="en-US" sz="2200"/>
              <a:t>distribution of “   ” is equal to the true population mean</a:t>
            </a:r>
            <a:r>
              <a:rPr lang="en-CA" altLang="en-US" sz="2200" i="1"/>
              <a:t> µ</a:t>
            </a:r>
            <a:endParaRPr lang="en-CA" altLang="en-US" sz="2200"/>
          </a:p>
        </p:txBody>
      </p:sp>
      <p:graphicFrame>
        <p:nvGraphicFramePr>
          <p:cNvPr id="4" name="Object 2">
            <a:extLst>
              <a:ext uri="{FF2B5EF4-FFF2-40B4-BE49-F238E27FC236}">
                <a16:creationId xmlns:a16="http://schemas.microsoft.com/office/drawing/2014/main" id="{AD418502-61F7-179F-94AE-6548814EAA44}"/>
              </a:ext>
            </a:extLst>
          </p:cNvPr>
          <p:cNvGraphicFramePr>
            <a:graphicFrameLocks noChangeAspect="1"/>
          </p:cNvGraphicFramePr>
          <p:nvPr>
            <p:extLst>
              <p:ext uri="{D42A27DB-BD31-4B8C-83A1-F6EECF244321}">
                <p14:modId xmlns:p14="http://schemas.microsoft.com/office/powerpoint/2010/main" val="3629952869"/>
              </p:ext>
            </p:extLst>
          </p:nvPr>
        </p:nvGraphicFramePr>
        <p:xfrm>
          <a:off x="7312841" y="1257256"/>
          <a:ext cx="1381125" cy="728662"/>
        </p:xfrm>
        <a:graphic>
          <a:graphicData uri="http://schemas.openxmlformats.org/presentationml/2006/ole">
            <mc:AlternateContent xmlns:mc="http://schemas.openxmlformats.org/markup-compatibility/2006">
              <mc:Choice xmlns:v="urn:schemas-microsoft-com:vml" Requires="v">
                <p:oleObj name="Equation" r:id="rId4" imgW="457200" imgH="241200" progId="Equation.DSMT4">
                  <p:embed/>
                </p:oleObj>
              </mc:Choice>
              <mc:Fallback>
                <p:oleObj name="Equation" r:id="rId4" imgW="457200" imgH="241200" progId="Equation.DSMT4">
                  <p:embed/>
                  <p:pic>
                    <p:nvPicPr>
                      <p:cNvPr id="4" name="Object 2">
                        <a:extLst>
                          <a:ext uri="{FF2B5EF4-FFF2-40B4-BE49-F238E27FC236}">
                            <a16:creationId xmlns:a16="http://schemas.microsoft.com/office/drawing/2014/main" id="{AD418502-61F7-179F-94AE-6548814EAA44}"/>
                          </a:ext>
                        </a:extLst>
                      </p:cNvPr>
                      <p:cNvPicPr>
                        <a:picLocks noChangeAspect="1" noChangeArrowheads="1"/>
                      </p:cNvPicPr>
                      <p:nvPr/>
                    </p:nvPicPr>
                    <p:blipFill>
                      <a:blip r:embed="rId5"/>
                      <a:srcRect/>
                      <a:stretch>
                        <a:fillRect/>
                      </a:stretch>
                    </p:blipFill>
                    <p:spPr bwMode="auto">
                      <a:xfrm>
                        <a:off x="7312841" y="1257256"/>
                        <a:ext cx="138112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a:extLst>
              <a:ext uri="{FF2B5EF4-FFF2-40B4-BE49-F238E27FC236}">
                <a16:creationId xmlns:a16="http://schemas.microsoft.com/office/drawing/2014/main" id="{EBBB752C-160A-B6A7-9A26-9C8536B4A72E}"/>
              </a:ext>
            </a:extLst>
          </p:cNvPr>
          <p:cNvSpPr txBox="1">
            <a:spLocks/>
          </p:cNvSpPr>
          <p:nvPr/>
        </p:nvSpPr>
        <p:spPr bwMode="auto">
          <a:xfrm>
            <a:off x="1847850" y="2782888"/>
            <a:ext cx="82089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a:t>The standard deviation of the sampling distribution  of     is smaller than the population SD</a:t>
            </a:r>
            <a:r>
              <a:rPr lang="el-GR" altLang="en-US" sz="2200" i="1">
                <a:latin typeface="Arial" panose="020B0604020202020204" pitchFamily="34" charset="0"/>
              </a:rPr>
              <a:t> </a:t>
            </a:r>
            <a:r>
              <a:rPr lang="en-CA" altLang="en-US" sz="2200">
                <a:latin typeface="Arial" panose="020B0604020202020204" pitchFamily="34" charset="0"/>
              </a:rPr>
              <a:t>(</a:t>
            </a:r>
            <a:r>
              <a:rPr lang="el-GR" altLang="en-US" sz="2200" i="1">
                <a:latin typeface="Arial" panose="020B0604020202020204" pitchFamily="34" charset="0"/>
              </a:rPr>
              <a:t>σ</a:t>
            </a:r>
            <a:r>
              <a:rPr lang="en-CA" altLang="en-US" sz="2200">
                <a:latin typeface="Arial" panose="020B0604020202020204" pitchFamily="34" charset="0"/>
              </a:rPr>
              <a:t>)</a:t>
            </a:r>
            <a:endParaRPr lang="en-CA" altLang="en-US" sz="2200"/>
          </a:p>
        </p:txBody>
      </p:sp>
      <p:graphicFrame>
        <p:nvGraphicFramePr>
          <p:cNvPr id="6" name="Object 3">
            <a:extLst>
              <a:ext uri="{FF2B5EF4-FFF2-40B4-BE49-F238E27FC236}">
                <a16:creationId xmlns:a16="http://schemas.microsoft.com/office/drawing/2014/main" id="{F0377124-AA74-01FD-581C-25AD730AC524}"/>
              </a:ext>
            </a:extLst>
          </p:cNvPr>
          <p:cNvGraphicFramePr>
            <a:graphicFrameLocks noChangeAspect="1"/>
          </p:cNvGraphicFramePr>
          <p:nvPr>
            <p:extLst>
              <p:ext uri="{D42A27DB-BD31-4B8C-83A1-F6EECF244321}">
                <p14:modId xmlns:p14="http://schemas.microsoft.com/office/powerpoint/2010/main" val="2483998369"/>
              </p:ext>
            </p:extLst>
          </p:nvPr>
        </p:nvGraphicFramePr>
        <p:xfrm>
          <a:off x="7328627" y="3284538"/>
          <a:ext cx="1357313" cy="995362"/>
        </p:xfrm>
        <a:graphic>
          <a:graphicData uri="http://schemas.openxmlformats.org/presentationml/2006/ole">
            <mc:AlternateContent xmlns:mc="http://schemas.openxmlformats.org/markup-compatibility/2006">
              <mc:Choice xmlns:v="urn:schemas-microsoft-com:vml" Requires="v">
                <p:oleObj name="Equation" r:id="rId6" imgW="571320" imgH="419040" progId="Equation.DSMT4">
                  <p:embed/>
                </p:oleObj>
              </mc:Choice>
              <mc:Fallback>
                <p:oleObj name="Equation" r:id="rId6" imgW="571320" imgH="419040" progId="Equation.DSMT4">
                  <p:embed/>
                  <p:pic>
                    <p:nvPicPr>
                      <p:cNvPr id="6" name="Object 3">
                        <a:extLst>
                          <a:ext uri="{FF2B5EF4-FFF2-40B4-BE49-F238E27FC236}">
                            <a16:creationId xmlns:a16="http://schemas.microsoft.com/office/drawing/2014/main" id="{F0377124-AA74-01FD-581C-25AD730AC524}"/>
                          </a:ext>
                        </a:extLst>
                      </p:cNvPr>
                      <p:cNvPicPr>
                        <a:picLocks noChangeAspect="1" noChangeArrowheads="1"/>
                      </p:cNvPicPr>
                      <p:nvPr/>
                    </p:nvPicPr>
                    <p:blipFill>
                      <a:blip r:embed="rId7"/>
                      <a:srcRect/>
                      <a:stretch>
                        <a:fillRect/>
                      </a:stretch>
                    </p:blipFill>
                    <p:spPr bwMode="auto">
                      <a:xfrm>
                        <a:off x="7328627" y="3284538"/>
                        <a:ext cx="135731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0000276D-BC50-491A-F6F9-080FB0A72CC8}"/>
              </a:ext>
            </a:extLst>
          </p:cNvPr>
          <p:cNvSpPr txBox="1">
            <a:spLocks noChangeArrowheads="1"/>
          </p:cNvSpPr>
          <p:nvPr/>
        </p:nvSpPr>
        <p:spPr bwMode="auto">
          <a:xfrm>
            <a:off x="1809750" y="3790950"/>
            <a:ext cx="270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“n” is the sample size</a:t>
            </a:r>
          </a:p>
        </p:txBody>
      </p:sp>
      <p:sp>
        <p:nvSpPr>
          <p:cNvPr id="8" name="TextBox 7">
            <a:extLst>
              <a:ext uri="{FF2B5EF4-FFF2-40B4-BE49-F238E27FC236}">
                <a16:creationId xmlns:a16="http://schemas.microsoft.com/office/drawing/2014/main" id="{E39DBBD3-28D9-AE5A-0AAE-2D8A48E30E7B}"/>
              </a:ext>
            </a:extLst>
          </p:cNvPr>
          <p:cNvSpPr txBox="1">
            <a:spLocks noChangeArrowheads="1"/>
          </p:cNvSpPr>
          <p:nvPr/>
        </p:nvSpPr>
        <p:spPr bwMode="auto">
          <a:xfrm>
            <a:off x="1847850" y="4325938"/>
            <a:ext cx="36004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If we want to reduce spread and variability in the sampling distribution of “   ” then increase the sample size</a:t>
            </a:r>
          </a:p>
        </p:txBody>
      </p:sp>
      <p:sp>
        <p:nvSpPr>
          <p:cNvPr id="9" name="TextBox 8">
            <a:extLst>
              <a:ext uri="{FF2B5EF4-FFF2-40B4-BE49-F238E27FC236}">
                <a16:creationId xmlns:a16="http://schemas.microsoft.com/office/drawing/2014/main" id="{CB35198C-3EAB-7D09-88CB-76429E207688}"/>
              </a:ext>
            </a:extLst>
          </p:cNvPr>
          <p:cNvSpPr txBox="1">
            <a:spLocks noChangeArrowheads="1"/>
          </p:cNvSpPr>
          <p:nvPr/>
        </p:nvSpPr>
        <p:spPr bwMode="auto">
          <a:xfrm>
            <a:off x="1774825" y="5813425"/>
            <a:ext cx="36004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This formula can only be used only if the population size is 10 times the sample size</a:t>
            </a:r>
          </a:p>
        </p:txBody>
      </p:sp>
      <p:graphicFrame>
        <p:nvGraphicFramePr>
          <p:cNvPr id="10" name="Object 4">
            <a:extLst>
              <a:ext uri="{FF2B5EF4-FFF2-40B4-BE49-F238E27FC236}">
                <a16:creationId xmlns:a16="http://schemas.microsoft.com/office/drawing/2014/main" id="{7BF7D509-BE79-EEA2-55B4-C7EBC33E1BDA}"/>
              </a:ext>
            </a:extLst>
          </p:cNvPr>
          <p:cNvGraphicFramePr>
            <a:graphicFrameLocks noChangeAspect="1"/>
          </p:cNvGraphicFramePr>
          <p:nvPr/>
        </p:nvGraphicFramePr>
        <p:xfrm>
          <a:off x="6024563" y="5338763"/>
          <a:ext cx="1020762" cy="747712"/>
        </p:xfrm>
        <a:graphic>
          <a:graphicData uri="http://schemas.openxmlformats.org/presentationml/2006/ole">
            <mc:AlternateContent xmlns:mc="http://schemas.openxmlformats.org/markup-compatibility/2006">
              <mc:Choice xmlns:v="urn:schemas-microsoft-com:vml" Requires="v">
                <p:oleObj name="Equation" r:id="rId8" imgW="571252" imgH="418918" progId="Equation.DSMT4">
                  <p:embed/>
                </p:oleObj>
              </mc:Choice>
              <mc:Fallback>
                <p:oleObj name="Equation" r:id="rId8" imgW="571252" imgH="418918" progId="Equation.DSMT4">
                  <p:embed/>
                  <p:pic>
                    <p:nvPicPr>
                      <p:cNvPr id="10" name="Object 4">
                        <a:extLst>
                          <a:ext uri="{FF2B5EF4-FFF2-40B4-BE49-F238E27FC236}">
                            <a16:creationId xmlns:a16="http://schemas.microsoft.com/office/drawing/2014/main" id="{7BF7D509-BE79-EEA2-55B4-C7EBC33E1B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4563" y="5338763"/>
                        <a:ext cx="10207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5">
            <a:extLst>
              <a:ext uri="{FF2B5EF4-FFF2-40B4-BE49-F238E27FC236}">
                <a16:creationId xmlns:a16="http://schemas.microsoft.com/office/drawing/2014/main" id="{8BFDECC5-D793-0CEC-01C3-9501DE532D13}"/>
              </a:ext>
            </a:extLst>
          </p:cNvPr>
          <p:cNvGraphicFramePr>
            <a:graphicFrameLocks noChangeAspect="1"/>
          </p:cNvGraphicFramePr>
          <p:nvPr/>
        </p:nvGraphicFramePr>
        <p:xfrm>
          <a:off x="6059488" y="6165850"/>
          <a:ext cx="1246187" cy="361950"/>
        </p:xfrm>
        <a:graphic>
          <a:graphicData uri="http://schemas.openxmlformats.org/presentationml/2006/ole">
            <mc:AlternateContent xmlns:mc="http://schemas.openxmlformats.org/markup-compatibility/2006">
              <mc:Choice xmlns:v="urn:schemas-microsoft-com:vml" Requires="v">
                <p:oleObj name="Equation" r:id="rId10" imgW="698197" imgH="203112" progId="Equation.DSMT4">
                  <p:embed/>
                </p:oleObj>
              </mc:Choice>
              <mc:Fallback>
                <p:oleObj name="Equation" r:id="rId10" imgW="698197" imgH="203112" progId="Equation.DSMT4">
                  <p:embed/>
                  <p:pic>
                    <p:nvPicPr>
                      <p:cNvPr id="11" name="Object 5">
                        <a:extLst>
                          <a:ext uri="{FF2B5EF4-FFF2-40B4-BE49-F238E27FC236}">
                            <a16:creationId xmlns:a16="http://schemas.microsoft.com/office/drawing/2014/main" id="{8BFDECC5-D793-0CEC-01C3-9501DE532D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9488" y="6165850"/>
                        <a:ext cx="12461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6">
            <a:extLst>
              <a:ext uri="{FF2B5EF4-FFF2-40B4-BE49-F238E27FC236}">
                <a16:creationId xmlns:a16="http://schemas.microsoft.com/office/drawing/2014/main" id="{CD8C0E45-EA2F-3294-1BAA-7121F929CDE8}"/>
              </a:ext>
            </a:extLst>
          </p:cNvPr>
          <p:cNvGraphicFramePr>
            <a:graphicFrameLocks noChangeAspect="1"/>
          </p:cNvGraphicFramePr>
          <p:nvPr/>
        </p:nvGraphicFramePr>
        <p:xfrm>
          <a:off x="7535863" y="5951538"/>
          <a:ext cx="2016125" cy="790575"/>
        </p:xfrm>
        <a:graphic>
          <a:graphicData uri="http://schemas.openxmlformats.org/presentationml/2006/ole">
            <mc:AlternateContent xmlns:mc="http://schemas.openxmlformats.org/markup-compatibility/2006">
              <mc:Choice xmlns:v="urn:schemas-microsoft-com:vml" Requires="v">
                <p:oleObj name="Equation" r:id="rId12" imgW="1129810" imgH="444307" progId="Equation.DSMT4">
                  <p:embed/>
                </p:oleObj>
              </mc:Choice>
              <mc:Fallback>
                <p:oleObj name="Equation" r:id="rId12" imgW="1129810" imgH="444307" progId="Equation.DSMT4">
                  <p:embed/>
                  <p:pic>
                    <p:nvPicPr>
                      <p:cNvPr id="12" name="Object 6">
                        <a:extLst>
                          <a:ext uri="{FF2B5EF4-FFF2-40B4-BE49-F238E27FC236}">
                            <a16:creationId xmlns:a16="http://schemas.microsoft.com/office/drawing/2014/main" id="{CD8C0E45-EA2F-3294-1BAA-7121F929CD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35863" y="5951538"/>
                        <a:ext cx="20161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44599F10-1552-CD34-A0DE-2915F578C2D3}"/>
              </a:ext>
            </a:extLst>
          </p:cNvPr>
          <p:cNvSpPr txBox="1">
            <a:spLocks noChangeArrowheads="1"/>
          </p:cNvSpPr>
          <p:nvPr/>
        </p:nvSpPr>
        <p:spPr bwMode="auto">
          <a:xfrm>
            <a:off x="5872163" y="4437063"/>
            <a:ext cx="45942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Formula for sample SD for any </a:t>
            </a:r>
            <a:br>
              <a:rPr lang="en-CA" altLang="en-US" sz="2000">
                <a:solidFill>
                  <a:srgbClr val="FF0000"/>
                </a:solidFill>
              </a:rPr>
            </a:br>
            <a:r>
              <a:rPr lang="en-CA" altLang="en-US" sz="2000">
                <a:solidFill>
                  <a:srgbClr val="FF0000"/>
                </a:solidFill>
              </a:rPr>
              <a:t>population size “N” &amp; sample size “n”</a:t>
            </a:r>
          </a:p>
        </p:txBody>
      </p:sp>
      <p:sp>
        <p:nvSpPr>
          <p:cNvPr id="14" name="Rectangle 13">
            <a:extLst>
              <a:ext uri="{FF2B5EF4-FFF2-40B4-BE49-F238E27FC236}">
                <a16:creationId xmlns:a16="http://schemas.microsoft.com/office/drawing/2014/main" id="{B5803BAB-0953-78C3-3F36-F0CA6B66D63C}"/>
              </a:ext>
            </a:extLst>
          </p:cNvPr>
          <p:cNvSpPr/>
          <p:nvPr/>
        </p:nvSpPr>
        <p:spPr>
          <a:xfrm>
            <a:off x="6816725" y="1196975"/>
            <a:ext cx="2303463" cy="863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5" name="Rectangle 14">
            <a:extLst>
              <a:ext uri="{FF2B5EF4-FFF2-40B4-BE49-F238E27FC236}">
                <a16:creationId xmlns:a16="http://schemas.microsoft.com/office/drawing/2014/main" id="{66A42938-6B72-DEE2-04C1-042376B9DDD8}"/>
              </a:ext>
            </a:extLst>
          </p:cNvPr>
          <p:cNvSpPr/>
          <p:nvPr/>
        </p:nvSpPr>
        <p:spPr>
          <a:xfrm>
            <a:off x="6959600" y="3357563"/>
            <a:ext cx="2160588" cy="93503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 name="TextBox 15">
            <a:extLst>
              <a:ext uri="{FF2B5EF4-FFF2-40B4-BE49-F238E27FC236}">
                <a16:creationId xmlns:a16="http://schemas.microsoft.com/office/drawing/2014/main" id="{7E8410FB-FCDE-BAD7-AA6D-1E033886E207}"/>
              </a:ext>
            </a:extLst>
          </p:cNvPr>
          <p:cNvSpPr txBox="1">
            <a:spLocks noChangeArrowheads="1"/>
          </p:cNvSpPr>
          <p:nvPr/>
        </p:nvSpPr>
        <p:spPr bwMode="auto">
          <a:xfrm>
            <a:off x="1847850" y="2205038"/>
            <a:ext cx="825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This is true only when the distribution contains all possible samples</a:t>
            </a:r>
          </a:p>
        </p:txBody>
      </p:sp>
      <p:graphicFrame>
        <p:nvGraphicFramePr>
          <p:cNvPr id="17" name="Object 7">
            <a:extLst>
              <a:ext uri="{FF2B5EF4-FFF2-40B4-BE49-F238E27FC236}">
                <a16:creationId xmlns:a16="http://schemas.microsoft.com/office/drawing/2014/main" id="{E3BC3F5E-E785-B7BF-48FC-771760235EBB}"/>
              </a:ext>
            </a:extLst>
          </p:cNvPr>
          <p:cNvGraphicFramePr>
            <a:graphicFrameLocks noChangeAspect="1"/>
          </p:cNvGraphicFramePr>
          <p:nvPr/>
        </p:nvGraphicFramePr>
        <p:xfrm>
          <a:off x="7032625" y="5229225"/>
          <a:ext cx="1201738" cy="904875"/>
        </p:xfrm>
        <a:graphic>
          <a:graphicData uri="http://schemas.openxmlformats.org/presentationml/2006/ole">
            <mc:AlternateContent xmlns:mc="http://schemas.openxmlformats.org/markup-compatibility/2006">
              <mc:Choice xmlns:v="urn:schemas-microsoft-com:vml" Requires="v">
                <p:oleObj name="Equation" r:id="rId14" imgW="672808" imgH="507780" progId="Equation.DSMT4">
                  <p:embed/>
                </p:oleObj>
              </mc:Choice>
              <mc:Fallback>
                <p:oleObj name="Equation" r:id="rId14" imgW="672808" imgH="507780" progId="Equation.DSMT4">
                  <p:embed/>
                  <p:pic>
                    <p:nvPicPr>
                      <p:cNvPr id="17" name="Object 7">
                        <a:extLst>
                          <a:ext uri="{FF2B5EF4-FFF2-40B4-BE49-F238E27FC236}">
                            <a16:creationId xmlns:a16="http://schemas.microsoft.com/office/drawing/2014/main" id="{E3BC3F5E-E785-B7BF-48FC-771760235E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2625" y="5229225"/>
                        <a:ext cx="12017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8">
            <a:extLst>
              <a:ext uri="{FF2B5EF4-FFF2-40B4-BE49-F238E27FC236}">
                <a16:creationId xmlns:a16="http://schemas.microsoft.com/office/drawing/2014/main" id="{68DB262E-2521-E247-5116-62FB9306C771}"/>
              </a:ext>
            </a:extLst>
          </p:cNvPr>
          <p:cNvGraphicFramePr>
            <a:graphicFrameLocks noChangeAspect="1"/>
          </p:cNvGraphicFramePr>
          <p:nvPr/>
        </p:nvGraphicFramePr>
        <p:xfrm>
          <a:off x="7080250" y="5445125"/>
          <a:ext cx="384175" cy="452438"/>
        </p:xfrm>
        <a:graphic>
          <a:graphicData uri="http://schemas.openxmlformats.org/presentationml/2006/ole">
            <mc:AlternateContent xmlns:mc="http://schemas.openxmlformats.org/markup-compatibility/2006">
              <mc:Choice xmlns:v="urn:schemas-microsoft-com:vml" Requires="v">
                <p:oleObj name="Equation" r:id="rId16" imgW="215713" imgH="253780" progId="Equation.DSMT4">
                  <p:embed/>
                </p:oleObj>
              </mc:Choice>
              <mc:Fallback>
                <p:oleObj name="Equation" r:id="rId16" imgW="215713" imgH="253780" progId="Equation.DSMT4">
                  <p:embed/>
                  <p:pic>
                    <p:nvPicPr>
                      <p:cNvPr id="18" name="Object 8">
                        <a:extLst>
                          <a:ext uri="{FF2B5EF4-FFF2-40B4-BE49-F238E27FC236}">
                            <a16:creationId xmlns:a16="http://schemas.microsoft.com/office/drawing/2014/main" id="{68DB262E-2521-E247-5116-62FB9306C7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0250" y="5445125"/>
                        <a:ext cx="3841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67" name="Object 19">
            <a:extLst>
              <a:ext uri="{FF2B5EF4-FFF2-40B4-BE49-F238E27FC236}">
                <a16:creationId xmlns:a16="http://schemas.microsoft.com/office/drawing/2014/main" id="{3DA6D7C2-7C02-3AC4-FEA2-8D31D589F01C}"/>
              </a:ext>
            </a:extLst>
          </p:cNvPr>
          <p:cNvGraphicFramePr>
            <a:graphicFrameLocks noChangeAspect="1"/>
          </p:cNvGraphicFramePr>
          <p:nvPr/>
        </p:nvGraphicFramePr>
        <p:xfrm>
          <a:off x="4233863" y="1409700"/>
          <a:ext cx="260350" cy="368300"/>
        </p:xfrm>
        <a:graphic>
          <a:graphicData uri="http://schemas.openxmlformats.org/presentationml/2006/ole">
            <mc:AlternateContent xmlns:mc="http://schemas.openxmlformats.org/markup-compatibility/2006">
              <mc:Choice xmlns:v="urn:schemas-microsoft-com:vml" Requires="v">
                <p:oleObj name="Equation" r:id="rId18" imgW="126780" imgH="215526" progId="Equation.DSMT4">
                  <p:embed/>
                </p:oleObj>
              </mc:Choice>
              <mc:Fallback>
                <p:oleObj name="Equation" r:id="rId18" imgW="126780" imgH="215526" progId="Equation.DSMT4">
                  <p:embed/>
                  <p:pic>
                    <p:nvPicPr>
                      <p:cNvPr id="2067" name="Object 19">
                        <a:extLst>
                          <a:ext uri="{FF2B5EF4-FFF2-40B4-BE49-F238E27FC236}">
                            <a16:creationId xmlns:a16="http://schemas.microsoft.com/office/drawing/2014/main" id="{3DA6D7C2-7C02-3AC4-FEA2-8D31D589F0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3863" y="1409700"/>
                        <a:ext cx="26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3">
            <a:extLst>
              <a:ext uri="{FF2B5EF4-FFF2-40B4-BE49-F238E27FC236}">
                <a16:creationId xmlns:a16="http://schemas.microsoft.com/office/drawing/2014/main" id="{CB1F56FE-D4D3-6452-1898-63615A5FEF98}"/>
              </a:ext>
            </a:extLst>
          </p:cNvPr>
          <p:cNvGraphicFramePr>
            <a:graphicFrameLocks noChangeAspect="1"/>
          </p:cNvGraphicFramePr>
          <p:nvPr/>
        </p:nvGraphicFramePr>
        <p:xfrm>
          <a:off x="9404350" y="2767013"/>
          <a:ext cx="255588" cy="434975"/>
        </p:xfrm>
        <a:graphic>
          <a:graphicData uri="http://schemas.openxmlformats.org/presentationml/2006/ole">
            <mc:AlternateContent xmlns:mc="http://schemas.openxmlformats.org/markup-compatibility/2006">
              <mc:Choice xmlns:v="urn:schemas-microsoft-com:vml" Requires="v">
                <p:oleObj name="Equation" r:id="rId20" imgW="126780" imgH="215526" progId="Equation.DSMT4">
                  <p:embed/>
                </p:oleObj>
              </mc:Choice>
              <mc:Fallback>
                <p:oleObj name="Equation" r:id="rId20" imgW="126780" imgH="215526" progId="Equation.DSMT4">
                  <p:embed/>
                  <p:pic>
                    <p:nvPicPr>
                      <p:cNvPr id="23" name="Object 23">
                        <a:extLst>
                          <a:ext uri="{FF2B5EF4-FFF2-40B4-BE49-F238E27FC236}">
                            <a16:creationId xmlns:a16="http://schemas.microsoft.com/office/drawing/2014/main" id="{CB1F56FE-D4D3-6452-1898-63615A5FEF9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04350" y="2767013"/>
                        <a:ext cx="2555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5">
            <a:extLst>
              <a:ext uri="{FF2B5EF4-FFF2-40B4-BE49-F238E27FC236}">
                <a16:creationId xmlns:a16="http://schemas.microsoft.com/office/drawing/2014/main" id="{1AD6036D-A7E6-553A-66DA-973C3A1E34A2}"/>
              </a:ext>
            </a:extLst>
          </p:cNvPr>
          <p:cNvGraphicFramePr>
            <a:graphicFrameLocks noChangeAspect="1"/>
          </p:cNvGraphicFramePr>
          <p:nvPr/>
        </p:nvGraphicFramePr>
        <p:xfrm>
          <a:off x="4759325" y="4960938"/>
          <a:ext cx="220663" cy="376237"/>
        </p:xfrm>
        <a:graphic>
          <a:graphicData uri="http://schemas.openxmlformats.org/presentationml/2006/ole">
            <mc:AlternateContent xmlns:mc="http://schemas.openxmlformats.org/markup-compatibility/2006">
              <mc:Choice xmlns:v="urn:schemas-microsoft-com:vml" Requires="v">
                <p:oleObj name="Equation" r:id="rId22" imgW="126780" imgH="215526" progId="Equation.DSMT4">
                  <p:embed/>
                </p:oleObj>
              </mc:Choice>
              <mc:Fallback>
                <p:oleObj name="Equation" r:id="rId22" imgW="126780" imgH="215526" progId="Equation.DSMT4">
                  <p:embed/>
                  <p:pic>
                    <p:nvPicPr>
                      <p:cNvPr id="25" name="Object 25">
                        <a:extLst>
                          <a:ext uri="{FF2B5EF4-FFF2-40B4-BE49-F238E27FC236}">
                            <a16:creationId xmlns:a16="http://schemas.microsoft.com/office/drawing/2014/main" id="{1AD6036D-A7E6-553A-66DA-973C3A1E34A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59325" y="4960938"/>
                        <a:ext cx="220663"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67"/>
                                        </p:tgtEl>
                                        <p:attrNameLst>
                                          <p:attrName>style.visibility</p:attrName>
                                        </p:attrNameLst>
                                      </p:cBhvr>
                                      <p:to>
                                        <p:strVal val="visible"/>
                                      </p:to>
                                    </p:set>
                                    <p:animEffect transition="in" filter="blinds(horizontal)">
                                      <p:cBhvr>
                                        <p:cTn id="10" dur="500"/>
                                        <p:tgtEl>
                                          <p:spTgt spid="20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par>
                                <p:cTn id="46" presetID="3"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par>
                                <p:cTn id="64" presetID="3" presetClass="entr" presetSubtype="1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linds(horizontal)">
                                      <p:cBhvr>
                                        <p:cTn id="71" dur="500"/>
                                        <p:tgtEl>
                                          <p:spTgt spid="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linds(horizontal)">
                                      <p:cBhvr>
                                        <p:cTn id="76" dur="500"/>
                                        <p:tgtEl>
                                          <p:spTgt spid="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2000"/>
                                        <p:tgtEl>
                                          <p:spTgt spid="17"/>
                                        </p:tgtEl>
                                      </p:cBhvr>
                                    </p:animEffect>
                                    <p:set>
                                      <p:cBhvr>
                                        <p:cTn id="81" dur="1" fill="hold">
                                          <p:stCondLst>
                                            <p:cond delay="1999"/>
                                          </p:stCondLst>
                                        </p:cTn>
                                        <p:tgtEl>
                                          <p:spTgt spid="17"/>
                                        </p:tgtEl>
                                        <p:attrNameLst>
                                          <p:attrName>style.visibility</p:attrName>
                                        </p:attrNameLst>
                                      </p:cBhvr>
                                      <p:to>
                                        <p:strVal val="hidden"/>
                                      </p:to>
                                    </p:set>
                                  </p:childTnLst>
                                </p:cTn>
                              </p:par>
                              <p:par>
                                <p:cTn id="82" presetID="3" presetClass="entr" presetSubtype="1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linds(horizontal)">
                                      <p:cBhvr>
                                        <p:cTn id="84" dur="500"/>
                                        <p:tgtEl>
                                          <p:spTgt spid="1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linds(horizontal)">
                                      <p:cBhvr>
                                        <p:cTn id="89" dur="500"/>
                                        <p:tgtEl>
                                          <p:spTgt spid="14"/>
                                        </p:tgtEl>
                                      </p:cBhvr>
                                    </p:animEffect>
                                  </p:childTnLst>
                                </p:cTn>
                              </p:par>
                              <p:par>
                                <p:cTn id="90" presetID="3" presetClass="entr" presetSubtype="10"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13" grpId="0" animBg="1"/>
      <p:bldP spid="14"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AFC6-1ABE-F81D-EC4D-ABAE02FCC76E}"/>
              </a:ext>
            </a:extLst>
          </p:cNvPr>
          <p:cNvSpPr>
            <a:spLocks noGrp="1"/>
          </p:cNvSpPr>
          <p:nvPr>
            <p:ph type="title"/>
          </p:nvPr>
        </p:nvSpPr>
        <p:spPr>
          <a:xfrm>
            <a:off x="278674" y="0"/>
            <a:ext cx="11390812" cy="968375"/>
          </a:xfrm>
        </p:spPr>
        <p:txBody>
          <a:bodyPr>
            <a:noAutofit/>
          </a:bodyPr>
          <a:lstStyle/>
          <a:p>
            <a:pPr eaLnBrk="1" fontAlgn="auto" hangingPunct="1">
              <a:spcAft>
                <a:spcPts val="0"/>
              </a:spcAft>
              <a:defRPr/>
            </a:pPr>
            <a:r>
              <a:rPr lang="en-CA" sz="2400" dirty="0"/>
              <a:t>Ex: In 2010, 9264 students wrote the Euclid contest with  </a:t>
            </a:r>
            <a:r>
              <a:rPr lang="en-CA" sz="3700" i="1" dirty="0"/>
              <a:t>µ</a:t>
            </a:r>
            <a:r>
              <a:rPr lang="en-CA" sz="2400" i="1" dirty="0"/>
              <a:t>=</a:t>
            </a:r>
            <a:r>
              <a:rPr lang="en-CA" sz="2400" dirty="0"/>
              <a:t> 48.16 and SD of 17.212.  The scores have a normal distribution  </a:t>
            </a:r>
          </a:p>
        </p:txBody>
      </p:sp>
      <p:sp>
        <p:nvSpPr>
          <p:cNvPr id="3" name="Content Placeholder 2">
            <a:extLst>
              <a:ext uri="{FF2B5EF4-FFF2-40B4-BE49-F238E27FC236}">
                <a16:creationId xmlns:a16="http://schemas.microsoft.com/office/drawing/2014/main" id="{D5243D02-A503-9A1A-14D0-196A43A76FF1}"/>
              </a:ext>
            </a:extLst>
          </p:cNvPr>
          <p:cNvSpPr>
            <a:spLocks noGrp="1"/>
          </p:cNvSpPr>
          <p:nvPr>
            <p:ph sz="quarter" idx="1"/>
          </p:nvPr>
        </p:nvSpPr>
        <p:spPr>
          <a:xfrm>
            <a:off x="278674" y="1158875"/>
            <a:ext cx="11538857" cy="4176713"/>
          </a:xfrm>
        </p:spPr>
        <p:txBody>
          <a:bodyPr>
            <a:normAutofit/>
          </a:bodyPr>
          <a:lstStyle/>
          <a:p>
            <a:pPr marL="274320" indent="-274320" eaLnBrk="1" fontAlgn="auto" hangingPunct="1">
              <a:spcAft>
                <a:spcPts val="0"/>
              </a:spcAft>
              <a:buFont typeface="Wingdings" panose="05000000000000000000" pitchFamily="2" charset="2"/>
              <a:buNone/>
              <a:defRPr/>
            </a:pPr>
            <a:r>
              <a:rPr lang="en-CA" sz="2200" dirty="0"/>
              <a:t>A). What is the probability that a single student randomly chosen from all those taking the test scores 80 or higher?</a:t>
            </a:r>
            <a:br>
              <a:rPr lang="en-CA" sz="2200" dirty="0"/>
            </a:br>
            <a:endParaRPr lang="en-CA" sz="2200" dirty="0"/>
          </a:p>
          <a:p>
            <a:pPr marL="274320" indent="-274320" eaLnBrk="1" fontAlgn="auto" hangingPunct="1">
              <a:spcAft>
                <a:spcPts val="0"/>
              </a:spcAft>
              <a:buFont typeface="Wingdings" panose="05000000000000000000" pitchFamily="2" charset="2"/>
              <a:buNone/>
              <a:defRPr/>
            </a:pPr>
            <a:endParaRPr lang="en-CA" sz="2200" dirty="0"/>
          </a:p>
          <a:p>
            <a:pPr marL="274320" indent="-274320" eaLnBrk="1" fontAlgn="auto" hangingPunct="1">
              <a:spcAft>
                <a:spcPts val="0"/>
              </a:spcAft>
              <a:buFont typeface="Wingdings" panose="05000000000000000000" pitchFamily="2" charset="2"/>
              <a:buNone/>
              <a:defRPr/>
            </a:pPr>
            <a:endParaRPr lang="en-CA" sz="2200" dirty="0"/>
          </a:p>
          <a:p>
            <a:pPr marL="274320" indent="-274320" eaLnBrk="1" fontAlgn="auto" hangingPunct="1">
              <a:spcAft>
                <a:spcPts val="0"/>
              </a:spcAft>
              <a:buFont typeface="Wingdings" panose="05000000000000000000" pitchFamily="2" charset="2"/>
              <a:buNone/>
              <a:defRPr/>
            </a:pPr>
            <a:endParaRPr lang="en-CA" sz="2200" dirty="0"/>
          </a:p>
          <a:p>
            <a:pPr marL="274320" indent="-274320" eaLnBrk="1" fontAlgn="auto" hangingPunct="1">
              <a:spcAft>
                <a:spcPts val="0"/>
              </a:spcAft>
              <a:buFont typeface="Wingdings" panose="05000000000000000000" pitchFamily="2" charset="2"/>
              <a:buNone/>
              <a:defRPr/>
            </a:pPr>
            <a:endParaRPr lang="en-CA" sz="2200" dirty="0"/>
          </a:p>
          <a:p>
            <a:pPr marL="274320" indent="-274320" eaLnBrk="1" fontAlgn="auto" hangingPunct="1">
              <a:spcAft>
                <a:spcPts val="0"/>
              </a:spcAft>
              <a:buFont typeface="Wingdings" panose="05000000000000000000" pitchFamily="2" charset="2"/>
              <a:buNone/>
              <a:defRPr/>
            </a:pPr>
            <a:r>
              <a:rPr lang="en-CA" sz="2200" dirty="0"/>
              <a:t>B) Now take an SRS of 10 students who took the test. What are the mean and standard deviation of the average (sample mean) score for the 10 students? Do your results depend on the fact that individual scores have a normal distribution? </a:t>
            </a:r>
            <a:br>
              <a:rPr lang="en-CA" sz="2200" dirty="0"/>
            </a:br>
            <a:endParaRPr lang="en-CA" sz="2200" dirty="0"/>
          </a:p>
          <a:p>
            <a:pPr marL="274320" indent="-274320" eaLnBrk="1" fontAlgn="auto" hangingPunct="1">
              <a:spcAft>
                <a:spcPts val="0"/>
              </a:spcAft>
              <a:buFont typeface="Wingdings" panose="05000000000000000000" pitchFamily="2" charset="2"/>
              <a:buNone/>
              <a:defRPr/>
            </a:pPr>
            <a:endParaRPr lang="en-CA" sz="2200" dirty="0"/>
          </a:p>
          <a:p>
            <a:pPr marL="274320" indent="-274320" eaLnBrk="1" fontAlgn="auto" hangingPunct="1">
              <a:spcAft>
                <a:spcPts val="0"/>
              </a:spcAft>
              <a:buFont typeface="Wingdings" panose="05000000000000000000" pitchFamily="2" charset="2"/>
              <a:buNone/>
              <a:defRPr/>
            </a:pPr>
            <a:endParaRPr lang="en-CA" sz="2200" dirty="0"/>
          </a:p>
        </p:txBody>
      </p:sp>
      <p:graphicFrame>
        <p:nvGraphicFramePr>
          <p:cNvPr id="3074" name="Object 2">
            <a:extLst>
              <a:ext uri="{FF2B5EF4-FFF2-40B4-BE49-F238E27FC236}">
                <a16:creationId xmlns:a16="http://schemas.microsoft.com/office/drawing/2014/main" id="{E84E61F7-D0C7-D531-A366-86E9A164B714}"/>
              </a:ext>
            </a:extLst>
          </p:cNvPr>
          <p:cNvGraphicFramePr>
            <a:graphicFrameLocks noChangeAspect="1"/>
          </p:cNvGraphicFramePr>
          <p:nvPr/>
        </p:nvGraphicFramePr>
        <p:xfrm>
          <a:off x="2208213" y="2276475"/>
          <a:ext cx="1238250" cy="388938"/>
        </p:xfrm>
        <a:graphic>
          <a:graphicData uri="http://schemas.openxmlformats.org/presentationml/2006/ole">
            <mc:AlternateContent xmlns:mc="http://schemas.openxmlformats.org/markup-compatibility/2006">
              <mc:Choice xmlns:v="urn:schemas-microsoft-com:vml" Requires="v">
                <p:oleObj name="Equation" r:id="rId4" imgW="647419" imgH="203112" progId="Equation.DSMT4">
                  <p:embed/>
                </p:oleObj>
              </mc:Choice>
              <mc:Fallback>
                <p:oleObj name="Equation" r:id="rId4" imgW="647419" imgH="203112" progId="Equation.DSMT4">
                  <p:embed/>
                  <p:pic>
                    <p:nvPicPr>
                      <p:cNvPr id="3074" name="Object 2">
                        <a:extLst>
                          <a:ext uri="{FF2B5EF4-FFF2-40B4-BE49-F238E27FC236}">
                            <a16:creationId xmlns:a16="http://schemas.microsoft.com/office/drawing/2014/main" id="{E84E61F7-D0C7-D531-A366-86E9A164B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2276475"/>
                        <a:ext cx="12382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 name="Object 3">
            <a:extLst>
              <a:ext uri="{FF2B5EF4-FFF2-40B4-BE49-F238E27FC236}">
                <a16:creationId xmlns:a16="http://schemas.microsoft.com/office/drawing/2014/main" id="{9CC1A0D6-E719-282F-D42F-8BD80FF4FD35}"/>
              </a:ext>
            </a:extLst>
          </p:cNvPr>
          <p:cNvGraphicFramePr>
            <a:graphicFrameLocks noChangeAspect="1"/>
          </p:cNvGraphicFramePr>
          <p:nvPr/>
        </p:nvGraphicFramePr>
        <p:xfrm>
          <a:off x="2208213" y="2790825"/>
          <a:ext cx="1398587" cy="350838"/>
        </p:xfrm>
        <a:graphic>
          <a:graphicData uri="http://schemas.openxmlformats.org/presentationml/2006/ole">
            <mc:AlternateContent xmlns:mc="http://schemas.openxmlformats.org/markup-compatibility/2006">
              <mc:Choice xmlns:v="urn:schemas-microsoft-com:vml" Requires="v">
                <p:oleObj name="Equation" r:id="rId6" imgW="710891" imgH="177723" progId="Equation.DSMT4">
                  <p:embed/>
                </p:oleObj>
              </mc:Choice>
              <mc:Fallback>
                <p:oleObj name="Equation" r:id="rId6" imgW="710891" imgH="177723" progId="Equation.DSMT4">
                  <p:embed/>
                  <p:pic>
                    <p:nvPicPr>
                      <p:cNvPr id="3075" name="Object 3">
                        <a:extLst>
                          <a:ext uri="{FF2B5EF4-FFF2-40B4-BE49-F238E27FC236}">
                            <a16:creationId xmlns:a16="http://schemas.microsoft.com/office/drawing/2014/main" id="{9CC1A0D6-E719-282F-D42F-8BD80FF4F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213" y="2790825"/>
                        <a:ext cx="13985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a:extLst>
              <a:ext uri="{FF2B5EF4-FFF2-40B4-BE49-F238E27FC236}">
                <a16:creationId xmlns:a16="http://schemas.microsoft.com/office/drawing/2014/main" id="{ACDF5282-5617-D5C8-5928-7AF2B17188D5}"/>
              </a:ext>
            </a:extLst>
          </p:cNvPr>
          <p:cNvGraphicFramePr>
            <a:graphicFrameLocks noChangeAspect="1"/>
          </p:cNvGraphicFramePr>
          <p:nvPr/>
        </p:nvGraphicFramePr>
        <p:xfrm>
          <a:off x="4151313" y="2420938"/>
          <a:ext cx="1481137" cy="485775"/>
        </p:xfrm>
        <a:graphic>
          <a:graphicData uri="http://schemas.openxmlformats.org/presentationml/2006/ole">
            <mc:AlternateContent xmlns:mc="http://schemas.openxmlformats.org/markup-compatibility/2006">
              <mc:Choice xmlns:v="urn:schemas-microsoft-com:vml" Requires="v">
                <p:oleObj name="Equation" r:id="rId8" imgW="774364" imgH="253890" progId="Equation.DSMT4">
                  <p:embed/>
                </p:oleObj>
              </mc:Choice>
              <mc:Fallback>
                <p:oleObj name="Equation" r:id="rId8" imgW="774364" imgH="253890" progId="Equation.DSMT4">
                  <p:embed/>
                  <p:pic>
                    <p:nvPicPr>
                      <p:cNvPr id="7" name="Object 4">
                        <a:extLst>
                          <a:ext uri="{FF2B5EF4-FFF2-40B4-BE49-F238E27FC236}">
                            <a16:creationId xmlns:a16="http://schemas.microsoft.com/office/drawing/2014/main" id="{ACDF5282-5617-D5C8-5928-7AF2B17188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1313" y="2420938"/>
                        <a:ext cx="1481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5">
            <a:extLst>
              <a:ext uri="{FF2B5EF4-FFF2-40B4-BE49-F238E27FC236}">
                <a16:creationId xmlns:a16="http://schemas.microsoft.com/office/drawing/2014/main" id="{BA848EDB-709E-AB9D-CB87-0F6EA8BA595F}"/>
              </a:ext>
            </a:extLst>
          </p:cNvPr>
          <p:cNvGraphicFramePr>
            <a:graphicFrameLocks noChangeAspect="1"/>
          </p:cNvGraphicFramePr>
          <p:nvPr/>
        </p:nvGraphicFramePr>
        <p:xfrm>
          <a:off x="5746750" y="2420938"/>
          <a:ext cx="4273550" cy="485775"/>
        </p:xfrm>
        <a:graphic>
          <a:graphicData uri="http://schemas.openxmlformats.org/presentationml/2006/ole">
            <mc:AlternateContent xmlns:mc="http://schemas.openxmlformats.org/markup-compatibility/2006">
              <mc:Choice xmlns:v="urn:schemas-microsoft-com:vml" Requires="v">
                <p:oleObj name="Equation" r:id="rId10" imgW="2235200" imgH="254000" progId="Equation.DSMT4">
                  <p:embed/>
                </p:oleObj>
              </mc:Choice>
              <mc:Fallback>
                <p:oleObj name="Equation" r:id="rId10" imgW="2235200" imgH="254000" progId="Equation.DSMT4">
                  <p:embed/>
                  <p:pic>
                    <p:nvPicPr>
                      <p:cNvPr id="8" name="Object 5">
                        <a:extLst>
                          <a:ext uri="{FF2B5EF4-FFF2-40B4-BE49-F238E27FC236}">
                            <a16:creationId xmlns:a16="http://schemas.microsoft.com/office/drawing/2014/main" id="{BA848EDB-709E-AB9D-CB87-0F6EA8BA59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6750" y="2420938"/>
                        <a:ext cx="42735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a:extLst>
              <a:ext uri="{FF2B5EF4-FFF2-40B4-BE49-F238E27FC236}">
                <a16:creationId xmlns:a16="http://schemas.microsoft.com/office/drawing/2014/main" id="{1BBBDEE6-67E5-CA70-4049-6B5AD15CB9FB}"/>
              </a:ext>
            </a:extLst>
          </p:cNvPr>
          <p:cNvGraphicFramePr>
            <a:graphicFrameLocks noChangeAspect="1"/>
          </p:cNvGraphicFramePr>
          <p:nvPr/>
        </p:nvGraphicFramePr>
        <p:xfrm>
          <a:off x="5375275" y="2924175"/>
          <a:ext cx="1117600" cy="339725"/>
        </p:xfrm>
        <a:graphic>
          <a:graphicData uri="http://schemas.openxmlformats.org/presentationml/2006/ole">
            <mc:AlternateContent xmlns:mc="http://schemas.openxmlformats.org/markup-compatibility/2006">
              <mc:Choice xmlns:v="urn:schemas-microsoft-com:vml" Requires="v">
                <p:oleObj name="Equation" r:id="rId12" imgW="583693" imgH="177646" progId="Equation.DSMT4">
                  <p:embed/>
                </p:oleObj>
              </mc:Choice>
              <mc:Fallback>
                <p:oleObj name="Equation" r:id="rId12" imgW="583693" imgH="177646" progId="Equation.DSMT4">
                  <p:embed/>
                  <p:pic>
                    <p:nvPicPr>
                      <p:cNvPr id="9" name="Object 6">
                        <a:extLst>
                          <a:ext uri="{FF2B5EF4-FFF2-40B4-BE49-F238E27FC236}">
                            <a16:creationId xmlns:a16="http://schemas.microsoft.com/office/drawing/2014/main" id="{1BBBDEE6-67E5-CA70-4049-6B5AD15CB9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5275" y="2924175"/>
                        <a:ext cx="111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538329D-3538-533A-D959-7DA9E1C72787}"/>
              </a:ext>
            </a:extLst>
          </p:cNvPr>
          <p:cNvSpPr txBox="1">
            <a:spLocks noChangeArrowheads="1"/>
          </p:cNvSpPr>
          <p:nvPr/>
        </p:nvSpPr>
        <p:spPr bwMode="auto">
          <a:xfrm>
            <a:off x="2135188" y="3213100"/>
            <a:ext cx="751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The probability of choosing a single student at random whose </a:t>
            </a:r>
          </a:p>
          <a:p>
            <a:pPr eaLnBrk="1" hangingPunct="1">
              <a:spcBef>
                <a:spcPct val="0"/>
              </a:spcBef>
              <a:buClrTx/>
              <a:buSzTx/>
              <a:buFontTx/>
              <a:buNone/>
            </a:pPr>
            <a:r>
              <a:rPr lang="en-CA" altLang="en-US" sz="2000">
                <a:solidFill>
                  <a:srgbClr val="FF0000"/>
                </a:solidFill>
              </a:rPr>
              <a:t>test score exceeds 21 is about 0.34</a:t>
            </a:r>
          </a:p>
        </p:txBody>
      </p:sp>
      <p:graphicFrame>
        <p:nvGraphicFramePr>
          <p:cNvPr id="3080" name="Object 8">
            <a:extLst>
              <a:ext uri="{FF2B5EF4-FFF2-40B4-BE49-F238E27FC236}">
                <a16:creationId xmlns:a16="http://schemas.microsoft.com/office/drawing/2014/main" id="{587D985D-A250-B9A0-E72A-42C216A9764D}"/>
              </a:ext>
            </a:extLst>
          </p:cNvPr>
          <p:cNvGraphicFramePr>
            <a:graphicFrameLocks noChangeAspect="1"/>
          </p:cNvGraphicFramePr>
          <p:nvPr/>
        </p:nvGraphicFramePr>
        <p:xfrm>
          <a:off x="1919288" y="5373688"/>
          <a:ext cx="1820862" cy="436562"/>
        </p:xfrm>
        <a:graphic>
          <a:graphicData uri="http://schemas.openxmlformats.org/presentationml/2006/ole">
            <mc:AlternateContent xmlns:mc="http://schemas.openxmlformats.org/markup-compatibility/2006">
              <mc:Choice xmlns:v="urn:schemas-microsoft-com:vml" Requires="v">
                <p:oleObj name="Equation" r:id="rId14" imgW="952087" imgH="228501" progId="Equation.DSMT4">
                  <p:embed/>
                </p:oleObj>
              </mc:Choice>
              <mc:Fallback>
                <p:oleObj name="Equation" r:id="rId14" imgW="952087" imgH="228501" progId="Equation.DSMT4">
                  <p:embed/>
                  <p:pic>
                    <p:nvPicPr>
                      <p:cNvPr id="3080" name="Object 8">
                        <a:extLst>
                          <a:ext uri="{FF2B5EF4-FFF2-40B4-BE49-F238E27FC236}">
                            <a16:creationId xmlns:a16="http://schemas.microsoft.com/office/drawing/2014/main" id="{587D985D-A250-B9A0-E72A-42C216A9764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9288" y="5373688"/>
                        <a:ext cx="18208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9">
            <a:extLst>
              <a:ext uri="{FF2B5EF4-FFF2-40B4-BE49-F238E27FC236}">
                <a16:creationId xmlns:a16="http://schemas.microsoft.com/office/drawing/2014/main" id="{DB1E07C7-4C1A-97A0-A7EA-963477BCED5D}"/>
              </a:ext>
            </a:extLst>
          </p:cNvPr>
          <p:cNvGraphicFramePr>
            <a:graphicFrameLocks noChangeAspect="1"/>
          </p:cNvGraphicFramePr>
          <p:nvPr/>
        </p:nvGraphicFramePr>
        <p:xfrm>
          <a:off x="1919288" y="5919788"/>
          <a:ext cx="1247775" cy="822325"/>
        </p:xfrm>
        <a:graphic>
          <a:graphicData uri="http://schemas.openxmlformats.org/presentationml/2006/ole">
            <mc:AlternateContent xmlns:mc="http://schemas.openxmlformats.org/markup-compatibility/2006">
              <mc:Choice xmlns:v="urn:schemas-microsoft-com:vml" Requires="v">
                <p:oleObj name="Equation" r:id="rId16" imgW="634725" imgH="418918" progId="Equation.DSMT4">
                  <p:embed/>
                </p:oleObj>
              </mc:Choice>
              <mc:Fallback>
                <p:oleObj name="Equation" r:id="rId16" imgW="634725" imgH="418918" progId="Equation.DSMT4">
                  <p:embed/>
                  <p:pic>
                    <p:nvPicPr>
                      <p:cNvPr id="14" name="Object 9">
                        <a:extLst>
                          <a:ext uri="{FF2B5EF4-FFF2-40B4-BE49-F238E27FC236}">
                            <a16:creationId xmlns:a16="http://schemas.microsoft.com/office/drawing/2014/main" id="{DB1E07C7-4C1A-97A0-A7EA-963477BCED5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19288" y="5919788"/>
                        <a:ext cx="124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0">
            <a:extLst>
              <a:ext uri="{FF2B5EF4-FFF2-40B4-BE49-F238E27FC236}">
                <a16:creationId xmlns:a16="http://schemas.microsoft.com/office/drawing/2014/main" id="{FC177E63-D49F-0971-932E-600F09A23F40}"/>
              </a:ext>
            </a:extLst>
          </p:cNvPr>
          <p:cNvGraphicFramePr>
            <a:graphicFrameLocks noChangeAspect="1"/>
          </p:cNvGraphicFramePr>
          <p:nvPr/>
        </p:nvGraphicFramePr>
        <p:xfrm>
          <a:off x="3216275" y="5949950"/>
          <a:ext cx="1171575" cy="822325"/>
        </p:xfrm>
        <a:graphic>
          <a:graphicData uri="http://schemas.openxmlformats.org/presentationml/2006/ole">
            <mc:AlternateContent xmlns:mc="http://schemas.openxmlformats.org/markup-compatibility/2006">
              <mc:Choice xmlns:v="urn:schemas-microsoft-com:vml" Requires="v">
                <p:oleObj name="Equation" r:id="rId18" imgW="596900" imgH="419100" progId="Equation.DSMT4">
                  <p:embed/>
                </p:oleObj>
              </mc:Choice>
              <mc:Fallback>
                <p:oleObj name="Equation" r:id="rId18" imgW="596900" imgH="419100" progId="Equation.DSMT4">
                  <p:embed/>
                  <p:pic>
                    <p:nvPicPr>
                      <p:cNvPr id="15" name="Object 10">
                        <a:extLst>
                          <a:ext uri="{FF2B5EF4-FFF2-40B4-BE49-F238E27FC236}">
                            <a16:creationId xmlns:a16="http://schemas.microsoft.com/office/drawing/2014/main" id="{FC177E63-D49F-0971-932E-600F09A23F4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16275" y="5949950"/>
                        <a:ext cx="1171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1">
            <a:extLst>
              <a:ext uri="{FF2B5EF4-FFF2-40B4-BE49-F238E27FC236}">
                <a16:creationId xmlns:a16="http://schemas.microsoft.com/office/drawing/2014/main" id="{E78191FE-7F7C-D03D-9EC2-639A1DD0A6ED}"/>
              </a:ext>
            </a:extLst>
          </p:cNvPr>
          <p:cNvGraphicFramePr>
            <a:graphicFrameLocks noChangeAspect="1"/>
          </p:cNvGraphicFramePr>
          <p:nvPr/>
        </p:nvGraphicFramePr>
        <p:xfrm>
          <a:off x="4367213" y="6105525"/>
          <a:ext cx="1368425" cy="492125"/>
        </p:xfrm>
        <a:graphic>
          <a:graphicData uri="http://schemas.openxmlformats.org/presentationml/2006/ole">
            <mc:AlternateContent xmlns:mc="http://schemas.openxmlformats.org/markup-compatibility/2006">
              <mc:Choice xmlns:v="urn:schemas-microsoft-com:vml" Requires="v">
                <p:oleObj name="Equation" r:id="rId20" imgW="494870" imgH="177646" progId="Equation.DSMT4">
                  <p:embed/>
                </p:oleObj>
              </mc:Choice>
              <mc:Fallback>
                <p:oleObj name="Equation" r:id="rId20" imgW="494870" imgH="177646" progId="Equation.DSMT4">
                  <p:embed/>
                  <p:pic>
                    <p:nvPicPr>
                      <p:cNvPr id="16" name="Object 11">
                        <a:extLst>
                          <a:ext uri="{FF2B5EF4-FFF2-40B4-BE49-F238E27FC236}">
                            <a16:creationId xmlns:a16="http://schemas.microsoft.com/office/drawing/2014/main" id="{E78191FE-7F7C-D03D-9EC2-639A1DD0A6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67213" y="6105525"/>
                        <a:ext cx="136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72708198-CA85-EC45-0E49-6080BB74AE5E}"/>
              </a:ext>
            </a:extLst>
          </p:cNvPr>
          <p:cNvSpPr txBox="1">
            <a:spLocks noChangeArrowheads="1"/>
          </p:cNvSpPr>
          <p:nvPr/>
        </p:nvSpPr>
        <p:spPr bwMode="auto">
          <a:xfrm>
            <a:off x="4440238" y="5405438"/>
            <a:ext cx="559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Results are independent of distribution shape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linds(horizontal)">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efca26cfd723173d4fc5f1a1f41ba8a745a"/>
  <p:tag name="ISPRING_ULTRA_SCORM_SLIDE_COUNT" val="8"/>
  <p:tag name="ISPRING_ULTRA_SCORM_DURATION" val="3600"/>
  <p:tag name="ISPRING_ULTRA_SCORM_QUIZ_NUMBER" val="0"/>
  <p:tag name="GENSWF_OUTPUT_FILE_NAME" val="apstatc93"/>
  <p:tag name="ISPRING_LMS_API_VERSION" val="SCORM 2004 (4th edition)"/>
  <p:tag name="ISPRING_ULTRA_SCORM_COURCE_TITLE" val="AP Stats 9.3 Sampling Means and Central Limit Theorem"/>
  <p:tag name="ISPRING_ULTRA_SCORM_COURSE_ID" val="C810061C-5AA5-42CE-BCE0-C6412C415F5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53.000000"/>
  <p:tag name="ISPRING_PRESENTATION_TITLE" val="AP Stats 9.3 Sampling Means and Central Limit Theore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CEA4DB5-492A-4317-8803-6255BD3D397C}:259"/>
</p:tagLst>
</file>

<file path=ppt/tags/tag11.xml><?xml version="1.0" encoding="utf-8"?>
<p:tagLst xmlns:a="http://schemas.openxmlformats.org/drawingml/2006/main" xmlns:r="http://schemas.openxmlformats.org/officeDocument/2006/relationships" xmlns:p="http://schemas.openxmlformats.org/presentationml/2006/main">
  <p:tag name="GENSWF_SLIDE_UID" val="{A811BFA4-27B4-4F92-80A9-7516F9DEDF30}:262"/>
</p:tagLst>
</file>

<file path=ppt/tags/tag12.xml><?xml version="1.0" encoding="utf-8"?>
<p:tagLst xmlns:a="http://schemas.openxmlformats.org/drawingml/2006/main" xmlns:r="http://schemas.openxmlformats.org/officeDocument/2006/relationships" xmlns:p="http://schemas.openxmlformats.org/presentationml/2006/main">
  <p:tag name="GENSWF_SLIDE_UID" val="{DC505EE5-8A79-4056-A919-E54EE3517847}: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2D22876E-D7A3-40E6-9DD3-7DD2361A170E}:263"/>
</p:tagLst>
</file>

<file path=ppt/tags/tag14.xml><?xml version="1.0" encoding="utf-8"?>
<p:tagLst xmlns:a="http://schemas.openxmlformats.org/drawingml/2006/main" xmlns:r="http://schemas.openxmlformats.org/officeDocument/2006/relationships" xmlns:p="http://schemas.openxmlformats.org/presentationml/2006/main">
  <p:tag name="GENSWF_SLIDE_UID" val="{D752CC71-AA74-4B13-81C1-2A964EEC997E}:261"/>
</p:tagLst>
</file>

<file path=ppt/tags/tag15.xml><?xml version="1.0" encoding="utf-8"?>
<p:tagLst xmlns:a="http://schemas.openxmlformats.org/drawingml/2006/main" xmlns:r="http://schemas.openxmlformats.org/officeDocument/2006/relationships" xmlns:p="http://schemas.openxmlformats.org/presentationml/2006/main">
  <p:tag name="GENSWF_SLIDE_UID" val="{D2924D11-1DA1-4CF1-8B9B-C07C72C5A186}:264"/>
</p:tagLst>
</file>

<file path=ppt/tags/tag16.xml><?xml version="1.0" encoding="utf-8"?>
<p:tagLst xmlns:a="http://schemas.openxmlformats.org/drawingml/2006/main" xmlns:r="http://schemas.openxmlformats.org/officeDocument/2006/relationships" xmlns:p="http://schemas.openxmlformats.org/presentationml/2006/main">
  <p:tag name="GENSWF_SLIDE_UID" val="{4C2D5A5B-6DB0-4AE3-84EF-BB0E206E4419}:268"/>
</p:tagLst>
</file>

<file path=ppt/tags/tag2.xml><?xml version="1.0" encoding="utf-8"?>
<p:tagLst xmlns:a="http://schemas.openxmlformats.org/drawingml/2006/main" xmlns:r="http://schemas.openxmlformats.org/officeDocument/2006/relationships" xmlns:p="http://schemas.openxmlformats.org/presentationml/2006/main">
  <p:tag name="GENSWF_SLIDE_UID" val="{AA011C1D-F215-4F9B-8AFE-5C18B26DF5DA}:256"/>
</p:tagLst>
</file>

<file path=ppt/tags/tag3.xml><?xml version="1.0" encoding="utf-8"?>
<p:tagLst xmlns:a="http://schemas.openxmlformats.org/drawingml/2006/main" xmlns:r="http://schemas.openxmlformats.org/officeDocument/2006/relationships" xmlns:p="http://schemas.openxmlformats.org/presentationml/2006/main">
  <p:tag name="GENSWF_SLIDE_UID" val="{7756C954-C31A-436A-955B-D24BAE9F4029}:267"/>
</p:tagLst>
</file>

<file path=ppt/tags/tag4.xml><?xml version="1.0" encoding="utf-8"?>
<p:tagLst xmlns:a="http://schemas.openxmlformats.org/drawingml/2006/main" xmlns:r="http://schemas.openxmlformats.org/officeDocument/2006/relationships" xmlns:p="http://schemas.openxmlformats.org/presentationml/2006/main">
  <p:tag name="GENSWF_SLIDE_UID" val="{48B86AF3-A92F-4927-8A16-E94F1CCB28F2}:269"/>
</p:tagLst>
</file>

<file path=ppt/tags/tag5.xml><?xml version="1.0" encoding="utf-8"?>
<p:tagLst xmlns:a="http://schemas.openxmlformats.org/drawingml/2006/main" xmlns:r="http://schemas.openxmlformats.org/officeDocument/2006/relationships" xmlns:p="http://schemas.openxmlformats.org/presentationml/2006/main">
  <p:tag name="GENSWF_SLIDE_UID" val="{AAB839B9-CCD7-44C3-A68E-78273A432354}:270"/>
</p:tagLst>
</file>

<file path=ppt/tags/tag6.xml><?xml version="1.0" encoding="utf-8"?>
<p:tagLst xmlns:a="http://schemas.openxmlformats.org/drawingml/2006/main" xmlns:r="http://schemas.openxmlformats.org/officeDocument/2006/relationships" xmlns:p="http://schemas.openxmlformats.org/presentationml/2006/main">
  <p:tag name="GENSWF_SLIDE_UID" val="{4D2AC3E8-0070-4846-9ED0-3CE2E01371C3}:257"/>
</p:tagLst>
</file>

<file path=ppt/tags/tag7.xml><?xml version="1.0" encoding="utf-8"?>
<p:tagLst xmlns:a="http://schemas.openxmlformats.org/drawingml/2006/main" xmlns:r="http://schemas.openxmlformats.org/officeDocument/2006/relationships" xmlns:p="http://schemas.openxmlformats.org/presentationml/2006/main">
  <p:tag name="GENSWF_SLIDE_UID" val="{0775B0EA-B0CC-4A14-BC12-A94808412A04}:271"/>
</p:tagLst>
</file>

<file path=ppt/tags/tag8.xml><?xml version="1.0" encoding="utf-8"?>
<p:tagLst xmlns:a="http://schemas.openxmlformats.org/drawingml/2006/main" xmlns:r="http://schemas.openxmlformats.org/officeDocument/2006/relationships" xmlns:p="http://schemas.openxmlformats.org/presentationml/2006/main">
  <p:tag name="GENSWF_SLIDE_UID" val="{ABD7657D-F2BC-4F21-A3A2-5D132ADFD57F}:265"/>
</p:tagLst>
</file>

<file path=ppt/tags/tag9.xml><?xml version="1.0" encoding="utf-8"?>
<p:tagLst xmlns:a="http://schemas.openxmlformats.org/drawingml/2006/main" xmlns:r="http://schemas.openxmlformats.org/officeDocument/2006/relationships" xmlns:p="http://schemas.openxmlformats.org/presentationml/2006/main">
  <p:tag name="GENSWF_SLIDE_UID" val="{59E300E9-6B39-4211-995B-09A96B62DE99}:2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1514</TotalTime>
  <Words>1205</Words>
  <Application>Microsoft Office PowerPoint</Application>
  <PresentationFormat>Widescreen</PresentationFormat>
  <Paragraphs>89</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4" baseType="lpstr">
      <vt:lpstr>Arial</vt:lpstr>
      <vt:lpstr>Calibri</vt:lpstr>
      <vt:lpstr>Cambria Math</vt:lpstr>
      <vt:lpstr>Century Schoolbook</vt:lpstr>
      <vt:lpstr>Wingdings</vt:lpstr>
      <vt:lpstr>Wingdings 2</vt:lpstr>
      <vt:lpstr>Oriel</vt:lpstr>
      <vt:lpstr>Equation</vt:lpstr>
      <vt:lpstr>MathType 6.0 Equation</vt:lpstr>
      <vt:lpstr>Section 9.3 Review of Sample Means &amp; Sample Proportions, and  The Central Limit Theorem</vt:lpstr>
      <vt:lpstr>Does Sample Size Matter? </vt:lpstr>
      <vt:lpstr>PowerPoint Presentation</vt:lpstr>
      <vt:lpstr>PowerPoint Presentation</vt:lpstr>
      <vt:lpstr>Stock Market: Is it Better to Diversify?</vt:lpstr>
      <vt:lpstr>PowerPoint Presentation</vt:lpstr>
      <vt:lpstr>PowerPoint Presentation</vt:lpstr>
      <vt:lpstr>Mean and Standard Deviations of Sample Means</vt:lpstr>
      <vt:lpstr>Ex: In 2010, 9264 students wrote the Euclid contest with  µ= 48.16 and SD of 17.212.  The scores have a normal distribution  </vt:lpstr>
      <vt:lpstr>PowerPoint Presentation</vt:lpstr>
      <vt:lpstr>PowerPoint Presentation</vt:lpstr>
      <vt:lpstr>Activity 9B Penny Activity p597</vt:lpstr>
      <vt:lpstr>PowerPoint Presentation</vt:lpstr>
      <vt:lpstr>Homework: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9.3 Sampling Means and Central Limit Theorem</dc:title>
  <dc:creator>danny young</dc:creator>
  <cp:lastModifiedBy>Danny Young</cp:lastModifiedBy>
  <cp:revision>21</cp:revision>
  <dcterms:created xsi:type="dcterms:W3CDTF">2011-01-29T21:31:02Z</dcterms:created>
  <dcterms:modified xsi:type="dcterms:W3CDTF">2025-01-09T20:56:49Z</dcterms:modified>
</cp:coreProperties>
</file>